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sldIdLst>
    <p:sldId id="316" r:id="rId3"/>
    <p:sldId id="258" r:id="rId4"/>
    <p:sldId id="260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276" r:id="rId13"/>
    <p:sldId id="277" r:id="rId14"/>
    <p:sldId id="279" r:id="rId1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051B804-CDA2-4F95-BF90-F14853A88E0E}">
          <p14:sldIdLst>
            <p14:sldId id="316"/>
            <p14:sldId id="258"/>
            <p14:sldId id="260"/>
            <p14:sldId id="317"/>
            <p14:sldId id="318"/>
            <p14:sldId id="319"/>
            <p14:sldId id="320"/>
            <p14:sldId id="321"/>
            <p14:sldId id="322"/>
            <p14:sldId id="323"/>
            <p14:sldId id="276"/>
            <p14:sldId id="277"/>
            <p14:sldId id="279"/>
          </p14:sldIdLst>
        </p14:section>
        <p14:section name="Раздел без заголовка" id="{8554F736-533F-4C27-A30A-B5EDF4768CB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62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70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26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73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09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7996"/>
                </a:moveTo>
                <a:lnTo>
                  <a:pt x="12192000" y="6857996"/>
                </a:lnTo>
                <a:lnTo>
                  <a:pt x="12192000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356B9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245857" cy="5436362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43771" y="0"/>
            <a:ext cx="3348228" cy="256641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38716" y="100076"/>
            <a:ext cx="3069208" cy="20732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2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7741" y="48260"/>
            <a:ext cx="8211820" cy="330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22775" y="1586560"/>
            <a:ext cx="7291705" cy="4599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41735" y="0"/>
            <a:ext cx="2650264" cy="190967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686925" y="0"/>
            <a:ext cx="2441448" cy="164922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371716" y="801369"/>
            <a:ext cx="9589770" cy="0"/>
          </a:xfrm>
          <a:custGeom>
            <a:avLst/>
            <a:gdLst/>
            <a:ahLst/>
            <a:cxnLst/>
            <a:rect l="l" t="t" r="r" b="b"/>
            <a:pathLst>
              <a:path w="9589770">
                <a:moveTo>
                  <a:pt x="9589528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001F5F"/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7768" y="1499438"/>
            <a:ext cx="11018520" cy="1245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8066" y="1421638"/>
            <a:ext cx="5571490" cy="2298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54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nowinskaj-scola.ucoz.ru/tochka_rosta/prikaz_o_sozdanii_centra_tochka_rosta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s://edsoo.ru/Normativnie_dokumenti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obrazovanie-medgora.edusite.ru/DswMedia/2_5406784189762637800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obrazovanie-medgora.edusite.ru/DswMedia/oborganizaciiiosushaestvleniiobrazovatel-noydeyatel-nostiprisetevoyformerealizaciiobrazovatel-nyixprogramm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obrazovanie-medgora.edusite.ru/DswMedia/48226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7996"/>
                </a:moveTo>
                <a:lnTo>
                  <a:pt x="12192000" y="6857996"/>
                </a:lnTo>
                <a:lnTo>
                  <a:pt x="12192000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356B9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245857" cy="543636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893946" y="2581401"/>
            <a:ext cx="7884795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6060" marR="213360" algn="ctr">
              <a:spcBef>
                <a:spcPts val="95"/>
              </a:spcBef>
            </a:pPr>
            <a:r>
              <a:rPr lang="ru-RU" sz="2800" b="1" spc="-5" dirty="0">
                <a:solidFill>
                  <a:srgbClr val="FFFFFF"/>
                </a:solidFill>
                <a:latin typeface="Verdana"/>
                <a:cs typeface="Verdana"/>
              </a:rPr>
              <a:t>Нормативно-правовое </a:t>
            </a:r>
            <a:r>
              <a:rPr lang="ru-RU" sz="2800" b="1" spc="-5" dirty="0" smtClean="0">
                <a:solidFill>
                  <a:srgbClr val="FFFFFF"/>
                </a:solidFill>
                <a:latin typeface="Verdana"/>
                <a:cs typeface="Verdana"/>
              </a:rPr>
              <a:t>сопровождение </a:t>
            </a:r>
            <a:r>
              <a:rPr lang="ru-RU" sz="2800" b="1" spc="-5" dirty="0">
                <a:solidFill>
                  <a:srgbClr val="FFFFFF"/>
                </a:solidFill>
                <a:latin typeface="Verdana"/>
                <a:cs typeface="Verdana"/>
              </a:rPr>
              <a:t>учебного плана основного общего образования 2023-2024 </a:t>
            </a:r>
            <a:r>
              <a:rPr lang="ru-RU" sz="2800" b="1" spc="-5" dirty="0" err="1">
                <a:solidFill>
                  <a:srgbClr val="FFFFFF"/>
                </a:solidFill>
                <a:latin typeface="Verdana"/>
                <a:cs typeface="Verdana"/>
              </a:rPr>
              <a:t>уч.год</a:t>
            </a:r>
            <a:endParaRPr sz="2800" dirty="0">
              <a:solidFill>
                <a:prstClr val="black"/>
              </a:solidFill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0"/>
            <a:ext cx="5270500" cy="6858000"/>
            <a:chOff x="0" y="0"/>
            <a:chExt cx="5270500" cy="68580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269992" cy="685799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5072545" cy="685799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0388854" y="5746191"/>
            <a:ext cx="149098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b="1" spc="-5" dirty="0">
                <a:solidFill>
                  <a:srgbClr val="FFFFFF"/>
                </a:solidFill>
                <a:latin typeface="Verdana"/>
                <a:cs typeface="Verdana"/>
              </a:rPr>
              <a:t>07</a:t>
            </a:r>
            <a:r>
              <a:rPr b="1" spc="-5" dirty="0">
                <a:solidFill>
                  <a:srgbClr val="FFFFFF"/>
                </a:solidFill>
                <a:latin typeface="Verdana"/>
                <a:cs typeface="Verdana"/>
              </a:rPr>
              <a:t>.0</a:t>
            </a:r>
            <a:r>
              <a:rPr lang="ru-RU" b="1" spc="-5" dirty="0">
                <a:solidFill>
                  <a:srgbClr val="FFFFFF"/>
                </a:solidFill>
                <a:latin typeface="Verdana"/>
                <a:cs typeface="Verdana"/>
              </a:rPr>
              <a:t>6</a:t>
            </a:r>
            <a:r>
              <a:rPr b="1" spc="-5" dirty="0">
                <a:solidFill>
                  <a:srgbClr val="FFFFFF"/>
                </a:solidFill>
                <a:latin typeface="Verdana"/>
                <a:cs typeface="Verdana"/>
              </a:rPr>
              <a:t>.2023</a:t>
            </a:r>
            <a:endParaRPr dirty="0">
              <a:solidFill>
                <a:prstClr val="black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62627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41" y="48260"/>
            <a:ext cx="8211820" cy="492443"/>
          </a:xfrm>
        </p:spPr>
        <p:txBody>
          <a:bodyPr/>
          <a:lstStyle/>
          <a:p>
            <a:r>
              <a:rPr lang="ru-RU" sz="3200" dirty="0" smtClean="0"/>
              <a:t>Школьные документы: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1" y="762001"/>
            <a:ext cx="9448800" cy="381553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-Устав МБОУ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Новинская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ООШ ( утвержден Постановлением Главы                    Администрации Веселовского района № 482 от 30.11.2015г.)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Образовательная программа основного общего образования МБОУ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Новинская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ООШ (ФГОС ООО)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latin typeface="Times New Roman"/>
                <a:ea typeface="Calibri"/>
                <a:cs typeface="Times New Roman"/>
                <a:hlinkClick r:id="rId2"/>
              </a:rPr>
              <a:t>Приказ №22 от 03.02.2021г. «О создании Центра образования естественно-научной и технологической направленности «Точка роста» на базе МБОУ </a:t>
            </a:r>
            <a:r>
              <a:rPr lang="ru-RU" dirty="0" err="1">
                <a:latin typeface="Times New Roman"/>
                <a:ea typeface="Calibri"/>
                <a:cs typeface="Times New Roman"/>
                <a:hlinkClick r:id="rId2"/>
              </a:rPr>
              <a:t>Новинской</a:t>
            </a:r>
            <a:r>
              <a:rPr lang="ru-RU" dirty="0">
                <a:latin typeface="Times New Roman"/>
                <a:ea typeface="Calibri"/>
                <a:cs typeface="Times New Roman"/>
                <a:hlinkClick r:id="rId2"/>
              </a:rPr>
              <a:t> ООШ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800" dirty="0">
              <a:ea typeface="Calibri"/>
              <a:cs typeface="Times New Roman"/>
            </a:endParaRPr>
          </a:p>
          <a:p>
            <a:pPr marL="342900" marR="1270" lvl="0" indent="-342900" algn="just" fontAlgn="base">
              <a:lnSpc>
                <a:spcPct val="106000"/>
              </a:lnSpc>
              <a:spcAft>
                <a:spcPts val="150"/>
              </a:spcAft>
              <a:buClr>
                <a:srgbClr val="000000"/>
              </a:buClr>
              <a:buSzPts val="1200"/>
              <a:buFont typeface="Wingdings"/>
              <a:buChar char="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Положение об изучении образовательных потребностей и запросов обучающихся и их родителей (законных представителей) МБОУ </a:t>
            </a:r>
            <a:r>
              <a:rPr lang="ru-RU" sz="1800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Новинской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ООШ  (утверждено приказом МБОУ </a:t>
            </a:r>
            <a:r>
              <a:rPr lang="ru-RU" sz="1800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Новинской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ООШ от 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31.08.2020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г. № 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124). 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618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5407" y="876122"/>
            <a:ext cx="11414760" cy="4671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6070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03399"/>
                </a:solidFill>
                <a:latin typeface="Calibri"/>
                <a:cs typeface="Calibri"/>
              </a:rPr>
              <a:t>Учебный</a:t>
            </a:r>
            <a:r>
              <a:rPr sz="2000" b="1" spc="-15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libri"/>
                <a:cs typeface="Calibri"/>
              </a:rPr>
              <a:t>период:</a:t>
            </a:r>
            <a:r>
              <a:rPr sz="2000" b="1" spc="-25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01.09</a:t>
            </a:r>
            <a:r>
              <a:rPr sz="2000" b="1" spc="-30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- 20.05,</a:t>
            </a:r>
            <a:r>
              <a:rPr sz="2000" b="1" spc="-45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34 </a:t>
            </a:r>
            <a:r>
              <a:rPr sz="2000" b="1" spc="-15" dirty="0">
                <a:solidFill>
                  <a:srgbClr val="003399"/>
                </a:solidFill>
                <a:latin typeface="Calibri"/>
                <a:cs typeface="Calibri"/>
              </a:rPr>
              <a:t>недели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00" dirty="0">
              <a:latin typeface="Calibri"/>
              <a:cs typeface="Calibri"/>
            </a:endParaRPr>
          </a:p>
          <a:p>
            <a:pPr marL="214629" algn="ctr">
              <a:lnSpc>
                <a:spcPts val="2280"/>
              </a:lnSpc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ФЕДЕРАЛЬНЫЙ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 УЧЕБНЫЙ</a:t>
            </a:r>
            <a:r>
              <a:rPr sz="20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ПЛАН</a:t>
            </a:r>
            <a:endParaRPr sz="2000" dirty="0">
              <a:latin typeface="Calibri"/>
              <a:cs typeface="Calibri"/>
            </a:endParaRPr>
          </a:p>
          <a:p>
            <a:pPr marL="210185" algn="ctr">
              <a:lnSpc>
                <a:spcPts val="2280"/>
              </a:lnSpc>
            </a:pP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(6</a:t>
            </a:r>
            <a:r>
              <a:rPr sz="2000" b="1" spc="-4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вариантов)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Calibri"/>
              <a:cs typeface="Calibri"/>
            </a:endParaRPr>
          </a:p>
          <a:p>
            <a:pPr marL="355600" indent="-342900">
              <a:lnSpc>
                <a:spcPts val="2280"/>
              </a:lnSpc>
              <a:spcBef>
                <a:spcPts val="1639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вариант</a:t>
            </a:r>
            <a:r>
              <a:rPr sz="2000" b="1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1,</a:t>
            </a:r>
            <a:r>
              <a:rPr sz="20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2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для образовательных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организаций,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в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которых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обучение </a:t>
            </a:r>
            <a:r>
              <a:rPr sz="2000" b="1" spc="-10" dirty="0">
                <a:latin typeface="Calibri"/>
                <a:cs typeface="Calibri"/>
              </a:rPr>
              <a:t>ведется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на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русском</a:t>
            </a:r>
            <a:r>
              <a:rPr sz="2000" b="1" spc="-10" dirty="0">
                <a:latin typeface="Calibri"/>
                <a:cs typeface="Calibri"/>
              </a:rPr>
              <a:t> языке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2280"/>
              </a:lnSpc>
            </a:pPr>
            <a:r>
              <a:rPr sz="2000" b="1" spc="-5" dirty="0">
                <a:latin typeface="Calibri"/>
                <a:cs typeface="Calibri"/>
              </a:rPr>
              <a:t>(5-дневная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</a:t>
            </a:r>
            <a:r>
              <a:rPr sz="2000" b="1" spc="-5" dirty="0">
                <a:latin typeface="Calibri"/>
                <a:cs typeface="Calibri"/>
              </a:rPr>
              <a:t> 6-дневная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учебная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неделя);</a:t>
            </a:r>
            <a:endParaRPr sz="2000" dirty="0">
              <a:latin typeface="Calibri"/>
              <a:cs typeface="Calibri"/>
            </a:endParaRPr>
          </a:p>
          <a:p>
            <a:pPr marL="355600" indent="-342900">
              <a:lnSpc>
                <a:spcPts val="228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вариант</a:t>
            </a:r>
            <a:r>
              <a:rPr sz="2000" b="1" spc="-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3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для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образовательных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организаций,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в </a:t>
            </a:r>
            <a:r>
              <a:rPr sz="2000" b="1" spc="-10" dirty="0">
                <a:latin typeface="Calibri"/>
                <a:cs typeface="Calibri"/>
              </a:rPr>
              <a:t>которых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обучение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ведется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на</a:t>
            </a:r>
            <a:r>
              <a:rPr sz="2000" b="1" spc="-15" dirty="0">
                <a:latin typeface="Calibri"/>
                <a:cs typeface="Calibri"/>
              </a:rPr>
              <a:t> русском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языке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2280"/>
              </a:lnSpc>
            </a:pPr>
            <a:r>
              <a:rPr sz="2000" b="1" spc="-5" dirty="0">
                <a:latin typeface="Calibri"/>
                <a:cs typeface="Calibri"/>
              </a:rPr>
              <a:t>изучается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второй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иностранный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язык;</a:t>
            </a:r>
            <a:endParaRPr sz="2000" dirty="0">
              <a:latin typeface="Calibri"/>
              <a:cs typeface="Calibri"/>
            </a:endParaRPr>
          </a:p>
          <a:p>
            <a:pPr marL="355600" indent="-342900">
              <a:lnSpc>
                <a:spcPts val="228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вариант</a:t>
            </a:r>
            <a:r>
              <a:rPr sz="20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4,</a:t>
            </a:r>
            <a:r>
              <a:rPr sz="2000" b="1" spc="-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5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для образовательных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организаций,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в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которых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обучение </a:t>
            </a:r>
            <a:r>
              <a:rPr sz="2000" b="1" spc="-10" dirty="0">
                <a:latin typeface="Calibri"/>
                <a:cs typeface="Calibri"/>
              </a:rPr>
              <a:t>ведется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на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русском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или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2160"/>
              </a:lnSpc>
            </a:pPr>
            <a:r>
              <a:rPr sz="2000" b="1" spc="-10" dirty="0">
                <a:latin typeface="Calibri"/>
                <a:cs typeface="Calibri"/>
              </a:rPr>
              <a:t>родном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языке,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но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наряду </a:t>
            </a:r>
            <a:r>
              <a:rPr sz="2000" b="1" dirty="0">
                <a:latin typeface="Calibri"/>
                <a:cs typeface="Calibri"/>
              </a:rPr>
              <a:t>с </a:t>
            </a:r>
            <a:r>
              <a:rPr sz="2000" b="1" spc="-5" dirty="0">
                <a:latin typeface="Calibri"/>
                <a:cs typeface="Calibri"/>
              </a:rPr>
              <a:t>ним изучается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один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из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языков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народов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России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(5-дневная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и </a:t>
            </a:r>
            <a:r>
              <a:rPr sz="2000" b="1" spc="-5" dirty="0">
                <a:latin typeface="Calibri"/>
                <a:cs typeface="Calibri"/>
              </a:rPr>
              <a:t>6-дневная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2280"/>
              </a:lnSpc>
            </a:pPr>
            <a:r>
              <a:rPr sz="2000" b="1" dirty="0">
                <a:latin typeface="Calibri"/>
                <a:cs typeface="Calibri"/>
              </a:rPr>
              <a:t>учебная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неделя);</a:t>
            </a:r>
            <a:endParaRPr sz="2000" dirty="0">
              <a:latin typeface="Calibri"/>
              <a:cs typeface="Calibri"/>
            </a:endParaRPr>
          </a:p>
          <a:p>
            <a:pPr marL="355600" indent="-342900">
              <a:lnSpc>
                <a:spcPts val="2280"/>
              </a:lnSpc>
              <a:spcBef>
                <a:spcPts val="96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вариант</a:t>
            </a:r>
            <a:r>
              <a:rPr sz="20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6FC0"/>
                </a:solidFill>
                <a:latin typeface="Calibri"/>
                <a:cs typeface="Calibri"/>
              </a:rPr>
              <a:t>6 </a:t>
            </a:r>
            <a:r>
              <a:rPr sz="2000" b="1" dirty="0">
                <a:latin typeface="Calibri"/>
                <a:cs typeface="Calibri"/>
              </a:rPr>
              <a:t>- </a:t>
            </a:r>
            <a:r>
              <a:rPr sz="2000" b="1" spc="-5" dirty="0">
                <a:latin typeface="Calibri"/>
                <a:cs typeface="Calibri"/>
              </a:rPr>
              <a:t>для</a:t>
            </a:r>
            <a:r>
              <a:rPr sz="2000" b="1" spc="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образовательных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организаций,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в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которых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обучение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ведется </a:t>
            </a:r>
            <a:r>
              <a:rPr sz="2000" b="1" spc="-5" dirty="0">
                <a:latin typeface="Calibri"/>
                <a:cs typeface="Calibri"/>
              </a:rPr>
              <a:t>на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родном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(нерусском)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2280"/>
              </a:lnSpc>
            </a:pPr>
            <a:r>
              <a:rPr sz="2000" b="1" spc="-10" dirty="0">
                <a:latin typeface="Calibri"/>
                <a:cs typeface="Calibri"/>
              </a:rPr>
              <a:t>языке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(6-дневная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учебная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неделя).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3554" y="250063"/>
            <a:ext cx="10586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/>
              <a:t>Организационный</a:t>
            </a:r>
            <a:r>
              <a:rPr sz="2400" spc="30" dirty="0"/>
              <a:t> </a:t>
            </a:r>
            <a:r>
              <a:rPr sz="2400" spc="-15" dirty="0"/>
              <a:t>раздел</a:t>
            </a:r>
            <a:r>
              <a:rPr sz="2400" spc="5" dirty="0"/>
              <a:t> </a:t>
            </a:r>
            <a:r>
              <a:rPr sz="2400" dirty="0"/>
              <a:t>ФОП</a:t>
            </a:r>
            <a:r>
              <a:rPr sz="2400" spc="-5" dirty="0"/>
              <a:t> основного</a:t>
            </a:r>
            <a:r>
              <a:rPr sz="2400" spc="-30" dirty="0"/>
              <a:t> </a:t>
            </a:r>
            <a:r>
              <a:rPr sz="2400" spc="-10" dirty="0"/>
              <a:t>общего</a:t>
            </a:r>
            <a:r>
              <a:rPr sz="2400" dirty="0"/>
              <a:t> </a:t>
            </a:r>
            <a:r>
              <a:rPr sz="2400" spc="-5" dirty="0"/>
              <a:t>образования.</a:t>
            </a:r>
            <a:r>
              <a:rPr sz="2400" spc="5" dirty="0"/>
              <a:t> </a:t>
            </a:r>
            <a:r>
              <a:rPr sz="2400" spc="-10" dirty="0"/>
              <a:t>Учебный</a:t>
            </a:r>
            <a:r>
              <a:rPr sz="2400" spc="15" dirty="0"/>
              <a:t> </a:t>
            </a:r>
            <a:r>
              <a:rPr sz="2400" spc="-5" dirty="0"/>
              <a:t>план.</a:t>
            </a:r>
            <a:endParaRPr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61378" y="565658"/>
          <a:ext cx="6182357" cy="61575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1305"/>
                <a:gridCol w="1719580"/>
                <a:gridCol w="1931669"/>
                <a:gridCol w="485139"/>
                <a:gridCol w="494664"/>
              </a:tblGrid>
              <a:tr h="48590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6637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П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ред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метные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бласти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05435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Учебные</a:t>
                      </a:r>
                      <a:r>
                        <a:rPr sz="10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481965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Учебные</a:t>
                      </a:r>
                      <a:r>
                        <a:rPr sz="10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модули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1115" algn="ctr">
                        <a:lnSpc>
                          <a:spcPts val="124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Классы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25400" marR="18415" indent="1270" algn="ctr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(количество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часов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неделю)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658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0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V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3515" algn="r">
                        <a:lnSpc>
                          <a:spcPts val="120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VI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815"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б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яз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ател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50" b="1" spc="-1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5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50" b="1" spc="-1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сть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88722">
                <a:tc rowSpan="2">
                  <a:txBody>
                    <a:bodyPr/>
                    <a:lstStyle/>
                    <a:p>
                      <a:pPr marL="402590" marR="393065" indent="-3175">
                        <a:lnSpc>
                          <a:spcPct val="101000"/>
                        </a:lnSpc>
                        <a:spcBef>
                          <a:spcPts val="160"/>
                        </a:spcBef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ус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й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язык  и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терат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ура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Русский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язык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03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Литература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188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Иностранные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языки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Иностранный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язык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595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88620" marR="367665" indent="-15240">
                        <a:lnSpc>
                          <a:spcPct val="101000"/>
                        </a:lnSpc>
                        <a:spcBef>
                          <a:spcPts val="68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ате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атика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  инф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ор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мат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ик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а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819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Математика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Алгебра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15" dirty="0">
                          <a:latin typeface="Calibri"/>
                          <a:cs typeface="Calibri"/>
                        </a:rPr>
                        <a:t>Геометрия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9418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430"/>
                        </a:lnSpc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Вероятность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статистика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2307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Информатика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2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483234" marR="113664" indent="-36322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Обществ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енн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-нау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ные  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История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История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России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60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21704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683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Всеобщая</a:t>
                      </a:r>
                      <a:r>
                        <a:rPr sz="12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история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60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Обществознание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География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</a:tr>
              <a:tr h="188594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483234" marR="177800" indent="-299085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Естественнонаучные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Физика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Химия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Биология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ОДНКНР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ОДНКНР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6670"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371094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92125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Искусство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Изобразительное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искусство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Музыка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Технология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Технология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722">
                <a:tc rowSpan="2">
                  <a:txBody>
                    <a:bodyPr/>
                    <a:lstStyle/>
                    <a:p>
                      <a:pPr marL="160020" marR="118745" indent="-35560" algn="just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Ф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изическая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ку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льт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ура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  основы безопасности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жизнедеятельности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Физическая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культура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R="20002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29717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ОБЖ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785">
                <a:tc gridSpan="3">
                  <a:txBody>
                    <a:bodyPr/>
                    <a:lstStyle/>
                    <a:p>
                      <a:pPr marL="635" algn="ctr">
                        <a:lnSpc>
                          <a:spcPts val="1200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Итого,</a:t>
                      </a:r>
                      <a:r>
                        <a:rPr sz="105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обязательная</a:t>
                      </a:r>
                      <a:r>
                        <a:rPr sz="105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dirty="0">
                          <a:latin typeface="Calibri"/>
                          <a:cs typeface="Calibri"/>
                        </a:rPr>
                        <a:t>часть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00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27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R="170180" algn="r">
                        <a:lnSpc>
                          <a:spcPts val="1200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29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</a:tr>
              <a:tr h="81559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65836">
                <a:tc gridSpan="3">
                  <a:txBody>
                    <a:bodyPr/>
                    <a:lstStyle/>
                    <a:p>
                      <a:pPr marL="29209" algn="ctr">
                        <a:lnSpc>
                          <a:spcPts val="1190"/>
                        </a:lnSpc>
                        <a:spcBef>
                          <a:spcPts val="15"/>
                        </a:spcBef>
                      </a:pPr>
                      <a:r>
                        <a:rPr sz="1050" b="1" spc="-5" dirty="0">
                          <a:latin typeface="Calibri"/>
                          <a:cs typeface="Calibri"/>
                        </a:rPr>
                        <a:t>Часть,</a:t>
                      </a:r>
                      <a:r>
                        <a:rPr sz="105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формируемая</a:t>
                      </a:r>
                      <a:r>
                        <a:rPr sz="105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участниками</a:t>
                      </a:r>
                      <a:r>
                        <a:rPr sz="105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105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отношений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2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 algn="r">
                        <a:lnSpc>
                          <a:spcPts val="120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1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836">
                <a:tc gridSpan="3">
                  <a:txBody>
                    <a:bodyPr/>
                    <a:lstStyle/>
                    <a:p>
                      <a:pPr algn="ctr">
                        <a:lnSpc>
                          <a:spcPts val="1190"/>
                        </a:lnSpc>
                        <a:spcBef>
                          <a:spcPts val="15"/>
                        </a:spcBef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ИТОГО,</a:t>
                      </a:r>
                      <a:r>
                        <a:rPr sz="105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учебная</a:t>
                      </a:r>
                      <a:r>
                        <a:rPr sz="105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нагрузка</a:t>
                      </a:r>
                      <a:r>
                        <a:rPr sz="105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при</a:t>
                      </a:r>
                      <a:r>
                        <a:rPr sz="105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dirty="0">
                          <a:latin typeface="Calibri"/>
                          <a:cs typeface="Calibri"/>
                        </a:rPr>
                        <a:t>5-дневной</a:t>
                      </a:r>
                      <a:r>
                        <a:rPr sz="1050" b="1" i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учебной</a:t>
                      </a:r>
                      <a:r>
                        <a:rPr sz="105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неделе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29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R="170180" algn="r">
                        <a:lnSpc>
                          <a:spcPts val="1200"/>
                        </a:lnSpc>
                        <a:spcBef>
                          <a:spcPts val="5"/>
                        </a:spcBef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</a:tr>
              <a:tr h="100076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7085">
                <a:tc gridSpan="3">
                  <a:txBody>
                    <a:bodyPr/>
                    <a:lstStyle/>
                    <a:p>
                      <a:pPr marL="821055" marR="522605" indent="-292735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Учебная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нагрузка,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предусмотренная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Гигиеническими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нормативами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100" spc="-2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Санитарно-эпидемиологическими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требованиями,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не</a:t>
                      </a:r>
                      <a:r>
                        <a:rPr sz="11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более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29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397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  <a:tc>
                  <a:txBody>
                    <a:bodyPr/>
                    <a:lstStyle/>
                    <a:p>
                      <a:pPr marR="149225" algn="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30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7741" y="48260"/>
            <a:ext cx="112985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heavy" spc="-5" dirty="0">
                <a:uFill>
                  <a:solidFill>
                    <a:srgbClr val="003399"/>
                  </a:solidFill>
                </a:uFill>
              </a:rPr>
              <a:t>Федеральный</a:t>
            </a:r>
            <a:r>
              <a:rPr spc="445" dirty="0"/>
              <a:t> </a:t>
            </a:r>
            <a:r>
              <a:rPr dirty="0"/>
              <a:t>учебный</a:t>
            </a:r>
            <a:r>
              <a:rPr spc="-25" dirty="0"/>
              <a:t> </a:t>
            </a:r>
            <a:r>
              <a:rPr spc="-5" dirty="0"/>
              <a:t>план (выдержка)</a:t>
            </a:r>
            <a:r>
              <a:rPr spc="-25" dirty="0"/>
              <a:t> </a:t>
            </a:r>
            <a:r>
              <a:rPr spc="-5" dirty="0"/>
              <a:t>основного</a:t>
            </a:r>
            <a:r>
              <a:rPr spc="-35" dirty="0"/>
              <a:t> </a:t>
            </a:r>
            <a:r>
              <a:rPr spc="-5" dirty="0"/>
              <a:t>общего</a:t>
            </a:r>
            <a:r>
              <a:rPr spc="-20" dirty="0"/>
              <a:t> </a:t>
            </a:r>
            <a:r>
              <a:rPr dirty="0"/>
              <a:t>образования,</a:t>
            </a:r>
            <a:r>
              <a:rPr spc="430" dirty="0"/>
              <a:t> </a:t>
            </a:r>
            <a:r>
              <a:rPr i="1" spc="-5" dirty="0">
                <a:latin typeface="Calibri"/>
                <a:cs typeface="Calibri"/>
              </a:rPr>
              <a:t>5-дневная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5" dirty="0">
                <a:latin typeface="Calibri"/>
                <a:cs typeface="Calibri"/>
              </a:rPr>
              <a:t>учебная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неделя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70064" y="3683508"/>
            <a:ext cx="4640580" cy="1047115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80010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630"/>
              </a:spcBef>
            </a:pP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Часть, 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формируемую</a:t>
            </a:r>
            <a:r>
              <a:rPr sz="1600" b="1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участниками</a:t>
            </a:r>
            <a:endParaRPr sz="1600">
              <a:latin typeface="Calibri"/>
              <a:cs typeface="Calibri"/>
            </a:endParaRPr>
          </a:p>
          <a:p>
            <a:pPr marL="46990">
              <a:lnSpc>
                <a:spcPct val="100000"/>
              </a:lnSpc>
            </a:pPr>
            <a:r>
              <a:rPr sz="1600" b="1" spc="-10" dirty="0">
                <a:solidFill>
                  <a:srgbClr val="006FC0"/>
                </a:solidFill>
                <a:latin typeface="Calibri"/>
                <a:cs typeface="Calibri"/>
              </a:rPr>
              <a:t>образовательных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отношений,</a:t>
            </a:r>
            <a:r>
              <a:rPr sz="1600" b="1" spc="-10" dirty="0">
                <a:solidFill>
                  <a:srgbClr val="006FC0"/>
                </a:solidFill>
                <a:latin typeface="Calibri"/>
                <a:cs typeface="Calibri"/>
              </a:rPr>
              <a:t> которая</a:t>
            </a:r>
            <a:r>
              <a:rPr sz="1600" b="1" spc="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позволяет:</a:t>
            </a:r>
            <a:endParaRPr sz="1600">
              <a:latin typeface="Calibri"/>
              <a:cs typeface="Calibri"/>
            </a:endParaRPr>
          </a:p>
          <a:p>
            <a:pPr marL="360680" marR="358140" indent="-314325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333375" algn="l"/>
                <a:tab pos="334010" algn="l"/>
              </a:tabLst>
            </a:pPr>
            <a:r>
              <a:rPr sz="1200" b="1" spc="-5" dirty="0">
                <a:latin typeface="Calibri"/>
                <a:cs typeface="Calibri"/>
              </a:rPr>
              <a:t>обеспечить реализацию стандарта по физической </a:t>
            </a:r>
            <a:r>
              <a:rPr sz="1200" b="1" spc="-15" dirty="0">
                <a:latin typeface="Calibri"/>
                <a:cs typeface="Calibri"/>
              </a:rPr>
              <a:t>культуре </a:t>
            </a:r>
            <a:r>
              <a:rPr sz="1200" b="1" spc="-26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5-6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классах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полном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объеме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(3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часа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неделю)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65492" y="5122164"/>
            <a:ext cx="4653280" cy="923925"/>
          </a:xfrm>
          <a:prstGeom prst="rect">
            <a:avLst/>
          </a:prstGeom>
          <a:solidFill>
            <a:srgbClr val="FAE4D5"/>
          </a:solidFill>
        </p:spPr>
        <p:txBody>
          <a:bodyPr vert="horz" wrap="square" lIns="0" tIns="3111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45"/>
              </a:spcBef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ФГОС</a:t>
            </a:r>
            <a:r>
              <a:rPr sz="18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НОО</a:t>
            </a: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и ФОП</a:t>
            </a:r>
            <a:r>
              <a:rPr sz="18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не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 позволяют</a:t>
            </a: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реализовать</a:t>
            </a:r>
            <a:endParaRPr sz="18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углублённое</a:t>
            </a: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изучение</a:t>
            </a:r>
            <a:r>
              <a:rPr sz="18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предметов</a:t>
            </a:r>
            <a:r>
              <a:rPr sz="1800" b="1" spc="-4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при</a:t>
            </a:r>
            <a:endParaRPr sz="18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</a:pP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5-дневной</a:t>
            </a: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учебной</a:t>
            </a:r>
            <a:r>
              <a:rPr sz="18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неделе!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62443" y="1740407"/>
            <a:ext cx="4655820" cy="1569720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76200" rIns="0" bIns="0" rtlCol="0">
            <a:spAutoFit/>
          </a:bodyPr>
          <a:lstStyle/>
          <a:p>
            <a:pPr marL="46355">
              <a:lnSpc>
                <a:spcPct val="100000"/>
              </a:lnSpc>
              <a:spcBef>
                <a:spcPts val="600"/>
              </a:spcBef>
            </a:pP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Обязательную</a:t>
            </a:r>
            <a:r>
              <a:rPr sz="1800" b="1" spc="-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Calibri"/>
                <a:cs typeface="Calibri"/>
              </a:rPr>
              <a:t>часть:</a:t>
            </a:r>
            <a:endParaRPr sz="1800">
              <a:latin typeface="Calibri"/>
              <a:cs typeface="Calibri"/>
            </a:endParaRPr>
          </a:p>
          <a:p>
            <a:pPr marL="332740" marR="628650" indent="-2870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332740" algn="l"/>
                <a:tab pos="333375" algn="l"/>
              </a:tabLst>
            </a:pP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количество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часов по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каждому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предмету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не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может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быть </a:t>
            </a:r>
            <a:r>
              <a:rPr sz="1200" b="1" spc="-2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меньше,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 чем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предусмотрено</a:t>
            </a:r>
            <a:r>
              <a:rPr sz="12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ФРП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и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ПРП</a:t>
            </a:r>
            <a:endParaRPr sz="1200">
              <a:latin typeface="Calibri"/>
              <a:cs typeface="Calibri"/>
            </a:endParaRPr>
          </a:p>
          <a:p>
            <a:pPr marL="332740" marR="99060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32740" algn="l"/>
                <a:tab pos="333375" algn="l"/>
              </a:tabLst>
            </a:pPr>
            <a:r>
              <a:rPr sz="1200" b="1" spc="-5" dirty="0">
                <a:latin typeface="Calibri"/>
                <a:cs typeface="Calibri"/>
              </a:rPr>
              <a:t>Изучение </a:t>
            </a:r>
            <a:r>
              <a:rPr sz="1200" b="1" spc="-10" dirty="0">
                <a:latin typeface="Calibri"/>
                <a:cs typeface="Calibri"/>
              </a:rPr>
              <a:t>родного языка </a:t>
            </a:r>
            <a:r>
              <a:rPr sz="1200" b="1" dirty="0">
                <a:latin typeface="Calibri"/>
                <a:cs typeface="Calibri"/>
              </a:rPr>
              <a:t>и </a:t>
            </a:r>
            <a:r>
              <a:rPr sz="1200" b="1" spc="-5" dirty="0">
                <a:latin typeface="Calibri"/>
                <a:cs typeface="Calibri"/>
              </a:rPr>
              <a:t>родной литературы </a:t>
            </a:r>
            <a:r>
              <a:rPr sz="1200" b="1" dirty="0">
                <a:latin typeface="Calibri"/>
                <a:cs typeface="Calibri"/>
              </a:rPr>
              <a:t>из </a:t>
            </a:r>
            <a:r>
              <a:rPr sz="1200" b="1" spc="-5" dirty="0">
                <a:latin typeface="Calibri"/>
                <a:cs typeface="Calibri"/>
              </a:rPr>
              <a:t>числа </a:t>
            </a:r>
            <a:r>
              <a:rPr sz="1200" b="1" spc="-10" dirty="0">
                <a:latin typeface="Calibri"/>
                <a:cs typeface="Calibri"/>
              </a:rPr>
              <a:t>языков </a:t>
            </a:r>
            <a:r>
              <a:rPr sz="1200" b="1" spc="-26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народов </a:t>
            </a:r>
            <a:r>
              <a:rPr sz="1200" b="1" spc="-5" dirty="0">
                <a:latin typeface="Calibri"/>
                <a:cs typeface="Calibri"/>
              </a:rPr>
              <a:t>РФ </a:t>
            </a:r>
            <a:r>
              <a:rPr sz="1200" b="1" spc="-10" dirty="0">
                <a:latin typeface="Calibri"/>
                <a:cs typeface="Calibri"/>
              </a:rPr>
              <a:t>осуществляется </a:t>
            </a:r>
            <a:r>
              <a:rPr sz="1200" b="1" spc="-5" dirty="0">
                <a:latin typeface="Calibri"/>
                <a:cs typeface="Calibri"/>
              </a:rPr>
              <a:t>при наличии возможностей </a:t>
            </a:r>
            <a:r>
              <a:rPr sz="1200" b="1" spc="-10" dirty="0">
                <a:latin typeface="Calibri"/>
                <a:cs typeface="Calibri"/>
              </a:rPr>
              <a:t>ОУ </a:t>
            </a:r>
            <a:r>
              <a:rPr sz="1200" b="1" dirty="0">
                <a:latin typeface="Calibri"/>
                <a:cs typeface="Calibri"/>
              </a:rPr>
              <a:t>и 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по заявлению </a:t>
            </a:r>
            <a:r>
              <a:rPr sz="1200" b="1" spc="-10" dirty="0">
                <a:latin typeface="Calibri"/>
                <a:cs typeface="Calibri"/>
              </a:rPr>
              <a:t>родителей </a:t>
            </a:r>
            <a:r>
              <a:rPr sz="1200" b="1" spc="-5" dirty="0">
                <a:latin typeface="Calibri"/>
                <a:cs typeface="Calibri"/>
              </a:rPr>
              <a:t>(законных </a:t>
            </a:r>
            <a:r>
              <a:rPr sz="1200" b="1" spc="-10" dirty="0">
                <a:latin typeface="Calibri"/>
                <a:cs typeface="Calibri"/>
              </a:rPr>
              <a:t>представителей) </a:t>
            </a:r>
            <a:r>
              <a:rPr sz="1200" b="1" spc="-5" dirty="0">
                <a:latin typeface="Calibri"/>
                <a:cs typeface="Calibri"/>
              </a:rPr>
              <a:t> несовершеннолетних</a:t>
            </a:r>
            <a:r>
              <a:rPr sz="1200" b="1" spc="-5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обучающихся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(см.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вариант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4 </a:t>
            </a:r>
            <a:r>
              <a:rPr sz="1200" b="1" spc="-15" dirty="0">
                <a:latin typeface="Calibri"/>
                <a:cs typeface="Calibri"/>
              </a:rPr>
              <a:t>ФУП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ООО).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22566" y="358279"/>
            <a:ext cx="4754880" cy="138874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3578860">
              <a:lnSpc>
                <a:spcPct val="100000"/>
              </a:lnSpc>
              <a:spcBef>
                <a:spcPts val="550"/>
              </a:spcBef>
            </a:pP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Вариант</a:t>
            </a:r>
            <a:r>
              <a:rPr sz="2000" b="1" spc="-50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800" spc="-5" dirty="0">
                <a:solidFill>
                  <a:srgbClr val="C00000"/>
                </a:solidFill>
                <a:latin typeface="Calibri"/>
                <a:cs typeface="Calibri"/>
              </a:rPr>
              <a:t>5-6</a:t>
            </a:r>
            <a:r>
              <a:rPr sz="18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libri"/>
                <a:cs typeface="Calibri"/>
              </a:rPr>
              <a:t>классы </a:t>
            </a:r>
            <a:r>
              <a:rPr sz="1800" dirty="0">
                <a:solidFill>
                  <a:srgbClr val="C00000"/>
                </a:solidFill>
                <a:latin typeface="Calibri"/>
                <a:cs typeface="Calibri"/>
              </a:rPr>
              <a:t>2023-2024</a:t>
            </a:r>
            <a:r>
              <a:rPr sz="1800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/>
                <a:cs typeface="Calibri"/>
              </a:rPr>
              <a:t>учебный</a:t>
            </a:r>
            <a:r>
              <a:rPr sz="18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C00000"/>
                </a:solidFill>
                <a:latin typeface="Calibri"/>
                <a:cs typeface="Calibri"/>
              </a:rPr>
              <a:t>год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Calibri"/>
              <a:cs typeface="Calibri"/>
            </a:endParaRPr>
          </a:p>
          <a:p>
            <a:pPr marL="73025">
              <a:lnSpc>
                <a:spcPct val="100000"/>
              </a:lnSpc>
              <a:spcBef>
                <a:spcPts val="1440"/>
              </a:spcBef>
            </a:pPr>
            <a:r>
              <a:rPr sz="1400" b="1" dirty="0">
                <a:latin typeface="Calibri"/>
                <a:cs typeface="Calibri"/>
              </a:rPr>
              <a:t>При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разработке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учебного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плана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ОУ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обращаем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внимание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650480" y="6237732"/>
            <a:ext cx="1788160" cy="498475"/>
          </a:xfrm>
          <a:custGeom>
            <a:avLst/>
            <a:gdLst/>
            <a:ahLst/>
            <a:cxnLst/>
            <a:rect l="l" t="t" r="r" b="b"/>
            <a:pathLst>
              <a:path w="1788159" h="498475">
                <a:moveTo>
                  <a:pt x="1787652" y="0"/>
                </a:moveTo>
                <a:lnTo>
                  <a:pt x="0" y="0"/>
                </a:lnTo>
                <a:lnTo>
                  <a:pt x="0" y="498348"/>
                </a:lnTo>
                <a:lnTo>
                  <a:pt x="1787652" y="498348"/>
                </a:lnTo>
                <a:lnTo>
                  <a:pt x="1787652" y="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845043" y="6265875"/>
            <a:ext cx="1398905" cy="424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Использование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ФРП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2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https://edsoo.ru/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041635" y="6245352"/>
            <a:ext cx="1828800" cy="498475"/>
          </a:xfrm>
          <a:custGeom>
            <a:avLst/>
            <a:gdLst/>
            <a:ahLst/>
            <a:cxnLst/>
            <a:rect l="l" t="t" r="r" b="b"/>
            <a:pathLst>
              <a:path w="1828800" h="498475">
                <a:moveTo>
                  <a:pt x="1828800" y="0"/>
                </a:moveTo>
                <a:lnTo>
                  <a:pt x="0" y="0"/>
                </a:lnTo>
                <a:lnTo>
                  <a:pt x="0" y="498348"/>
                </a:lnTo>
                <a:lnTo>
                  <a:pt x="1828800" y="498348"/>
                </a:lnTo>
                <a:lnTo>
                  <a:pt x="182880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66044" y="6272580"/>
            <a:ext cx="1381760" cy="424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Использование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ПРП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2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https://edsoo.ru/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53784" y="361950"/>
          <a:ext cx="6233159" cy="64775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2725"/>
                <a:gridCol w="1643380"/>
                <a:gridCol w="1846580"/>
                <a:gridCol w="393700"/>
                <a:gridCol w="394335"/>
                <a:gridCol w="472439"/>
              </a:tblGrid>
              <a:tr h="41147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П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ред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метные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бласти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266700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Учебные</a:t>
                      </a:r>
                      <a:r>
                        <a:rPr sz="10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440055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Учебные</a:t>
                      </a:r>
                      <a:r>
                        <a:rPr sz="10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модули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167640" marR="158750" indent="5143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Классы (кол-во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часов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неделю)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658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6205" algn="r">
                        <a:lnSpc>
                          <a:spcPts val="120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VII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ts val="120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VIII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0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IX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816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50" b="1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б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яз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ател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50" b="1" spc="-1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5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50" b="1" spc="-1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сть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88721">
                <a:tc rowSpan="2">
                  <a:txBody>
                    <a:bodyPr/>
                    <a:lstStyle/>
                    <a:p>
                      <a:pPr marL="421005" marR="308610" indent="-105410">
                        <a:lnSpc>
                          <a:spcPct val="101000"/>
                        </a:lnSpc>
                        <a:spcBef>
                          <a:spcPts val="16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Русский</a:t>
                      </a:r>
                      <a:r>
                        <a:rPr sz="105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язык</a:t>
                      </a:r>
                      <a:r>
                        <a:rPr sz="105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050" spc="-2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литература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Русский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язык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03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Литература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Иностранные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языки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Иностранный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язык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2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54965" marR="332740" indent="-15240">
                        <a:lnSpc>
                          <a:spcPct val="101000"/>
                        </a:lnSpc>
                        <a:spcBef>
                          <a:spcPts val="68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ате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атика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  инф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ор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мат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ик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а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432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Математика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Алгебра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15" dirty="0">
                          <a:latin typeface="Calibri"/>
                          <a:cs typeface="Calibri"/>
                        </a:rPr>
                        <a:t>Геометрия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418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430"/>
                        </a:lnSpc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Вероятность</a:t>
                      </a:r>
                      <a:r>
                        <a:rPr sz="12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статистика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430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07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Информатика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449580" marR="78740" indent="-363220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Обществ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енн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-нау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ные  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История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385"/>
                        </a:lnSpc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История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России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i="1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704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Всеобщая</a:t>
                      </a:r>
                      <a:r>
                        <a:rPr sz="12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история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1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420"/>
                        </a:lnSpc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Введение</a:t>
                      </a:r>
                      <a:r>
                        <a:rPr sz="12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2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новейшую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6350">
                        <a:lnSpc>
                          <a:spcPts val="1405"/>
                        </a:lnSpc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историю</a:t>
                      </a:r>
                      <a:r>
                        <a:rPr sz="12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России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0,5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885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Обществознание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География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Естественнонаучные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предметы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Физика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Химия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Биология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ОДНКНР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ОДНКНР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122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459105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Искусство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5780" marR="279400" indent="-23939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Из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бр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з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ит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ел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е  искусство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Музыка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Технология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Технология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8721">
                <a:tc rowSpan="2">
                  <a:txBody>
                    <a:bodyPr/>
                    <a:lstStyle/>
                    <a:p>
                      <a:pPr marL="126364" marR="83820" indent="-35560" algn="just">
                        <a:lnSpc>
                          <a:spcPct val="10000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Ф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изическая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ку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льт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ура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и  основы безопасности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жизнедеятельности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Физическая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культура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3*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0">
                        <a:lnSpc>
                          <a:spcPts val="138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3*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38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3*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719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ОБЖ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836">
                <a:tc gridSpan="3">
                  <a:txBody>
                    <a:bodyPr/>
                    <a:lstStyle/>
                    <a:p>
                      <a:pPr algn="ct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Итого,</a:t>
                      </a:r>
                      <a:r>
                        <a:rPr sz="105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обязательная</a:t>
                      </a:r>
                      <a:r>
                        <a:rPr sz="105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dirty="0">
                          <a:latin typeface="Calibri"/>
                          <a:cs typeface="Calibri"/>
                        </a:rPr>
                        <a:t>часть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31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32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R="108585" algn="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32,5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</a:tr>
              <a:tr h="81572"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88696">
                <a:tc gridSpan="3">
                  <a:txBody>
                    <a:bodyPr/>
                    <a:lstStyle/>
                    <a:p>
                      <a:pPr marL="2540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050" b="1" spc="-5" dirty="0">
                          <a:latin typeface="Calibri"/>
                          <a:cs typeface="Calibri"/>
                        </a:rPr>
                        <a:t>Часть,</a:t>
                      </a:r>
                      <a:r>
                        <a:rPr sz="1050" b="1" dirty="0">
                          <a:latin typeface="Calibri"/>
                          <a:cs typeface="Calibri"/>
                        </a:rPr>
                        <a:t> формируемая</a:t>
                      </a:r>
                      <a:r>
                        <a:rPr sz="105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участниками</a:t>
                      </a:r>
                      <a:r>
                        <a:rPr sz="105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105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spc="-5" dirty="0">
                          <a:latin typeface="Calibri"/>
                          <a:cs typeface="Calibri"/>
                        </a:rPr>
                        <a:t>отношений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1*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0">
                        <a:lnSpc>
                          <a:spcPts val="1385"/>
                        </a:lnSpc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1*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0" algn="r">
                        <a:lnSpc>
                          <a:spcPts val="1385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0,5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*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836">
                <a:tc gridSpan="3">
                  <a:txBody>
                    <a:bodyPr/>
                    <a:lstStyle/>
                    <a:p>
                      <a:pPr algn="ctr">
                        <a:lnSpc>
                          <a:spcPts val="1190"/>
                        </a:lnSpc>
                        <a:spcBef>
                          <a:spcPts val="15"/>
                        </a:spcBef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ИТОГО,</a:t>
                      </a:r>
                      <a:r>
                        <a:rPr sz="105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учебная</a:t>
                      </a:r>
                      <a:r>
                        <a:rPr sz="105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нагрузка</a:t>
                      </a:r>
                      <a:r>
                        <a:rPr sz="105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при</a:t>
                      </a:r>
                      <a:r>
                        <a:rPr sz="105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dirty="0">
                          <a:latin typeface="Calibri"/>
                          <a:cs typeface="Calibri"/>
                        </a:rPr>
                        <a:t>5-дневной</a:t>
                      </a:r>
                      <a:r>
                        <a:rPr sz="1050" b="1" i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учебной</a:t>
                      </a:r>
                      <a:r>
                        <a:rPr sz="105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b="1" i="1" spc="-5" dirty="0">
                          <a:latin typeface="Calibri"/>
                          <a:cs typeface="Calibri"/>
                        </a:rPr>
                        <a:t>неделе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32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33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205"/>
                        </a:lnSpc>
                      </a:pPr>
                      <a:r>
                        <a:rPr sz="1050" b="1" i="1" dirty="0">
                          <a:latin typeface="Calibri"/>
                          <a:cs typeface="Calibri"/>
                        </a:rPr>
                        <a:t>33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</a:tr>
              <a:tr h="100076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7086">
                <a:tc gridSpan="3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Учебная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нагрузка,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предусмотренная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Гигиеническими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нормативами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Санитарно-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эпидемиологическими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требованиями,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не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более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32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33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397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  <a:tc>
                  <a:txBody>
                    <a:bodyPr/>
                    <a:lstStyle/>
                    <a:p>
                      <a:pPr marR="137795" algn="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33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AE4D5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Учебный</a:t>
            </a:r>
            <a:r>
              <a:rPr dirty="0"/>
              <a:t> </a:t>
            </a:r>
            <a:r>
              <a:rPr spc="-5" dirty="0"/>
              <a:t>план</a:t>
            </a:r>
            <a:r>
              <a:rPr spc="-15" dirty="0"/>
              <a:t> </a:t>
            </a:r>
            <a:r>
              <a:rPr spc="-5" dirty="0"/>
              <a:t>основного</a:t>
            </a:r>
            <a:r>
              <a:rPr spc="-25" dirty="0"/>
              <a:t> </a:t>
            </a:r>
            <a:r>
              <a:rPr spc="-5" dirty="0"/>
              <a:t>общего</a:t>
            </a:r>
            <a:r>
              <a:rPr spc="-10" dirty="0"/>
              <a:t> </a:t>
            </a:r>
            <a:r>
              <a:rPr dirty="0"/>
              <a:t>образования,</a:t>
            </a:r>
            <a:r>
              <a:rPr spc="-20" dirty="0"/>
              <a:t> </a:t>
            </a:r>
            <a:r>
              <a:rPr i="1" spc="-5" dirty="0">
                <a:latin typeface="Calibri"/>
                <a:cs typeface="Calibri"/>
              </a:rPr>
              <a:t>5-дневная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spc="-5" dirty="0">
                <a:latin typeface="Calibri"/>
                <a:cs typeface="Calibri"/>
              </a:rPr>
              <a:t>учебная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неделя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33259" y="3683508"/>
            <a:ext cx="4639310" cy="1047115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8001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630"/>
              </a:spcBef>
            </a:pP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Часть, 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формируемую</a:t>
            </a:r>
            <a:r>
              <a:rPr sz="1600" b="1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участниками</a:t>
            </a:r>
            <a:endParaRPr sz="1600">
              <a:latin typeface="Calibri"/>
              <a:cs typeface="Calibri"/>
            </a:endParaRPr>
          </a:p>
          <a:p>
            <a:pPr marL="45720">
              <a:lnSpc>
                <a:spcPct val="100000"/>
              </a:lnSpc>
            </a:pPr>
            <a:r>
              <a:rPr sz="1600" b="1" spc="-10" dirty="0">
                <a:solidFill>
                  <a:srgbClr val="006FC0"/>
                </a:solidFill>
                <a:latin typeface="Calibri"/>
                <a:cs typeface="Calibri"/>
              </a:rPr>
              <a:t>образовательных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отношений,</a:t>
            </a:r>
            <a:r>
              <a:rPr sz="1600" b="1" spc="-10" dirty="0">
                <a:solidFill>
                  <a:srgbClr val="006FC0"/>
                </a:solidFill>
                <a:latin typeface="Calibri"/>
                <a:cs typeface="Calibri"/>
              </a:rPr>
              <a:t> которая</a:t>
            </a:r>
            <a:r>
              <a:rPr sz="1600" b="1" spc="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позволяет:</a:t>
            </a:r>
            <a:endParaRPr sz="1600">
              <a:latin typeface="Calibri"/>
              <a:cs typeface="Calibri"/>
            </a:endParaRPr>
          </a:p>
          <a:p>
            <a:pPr marL="359410" marR="358140" indent="-314325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332105" algn="l"/>
                <a:tab pos="332740" algn="l"/>
              </a:tabLst>
            </a:pPr>
            <a:r>
              <a:rPr sz="1200" b="1" spc="-5" dirty="0">
                <a:latin typeface="Calibri"/>
                <a:cs typeface="Calibri"/>
              </a:rPr>
              <a:t>обеспечить реализацию стандарта по физической </a:t>
            </a:r>
            <a:r>
              <a:rPr sz="1200" b="1" spc="-15" dirty="0">
                <a:latin typeface="Calibri"/>
                <a:cs typeface="Calibri"/>
              </a:rPr>
              <a:t>культуре </a:t>
            </a:r>
            <a:r>
              <a:rPr sz="1200" b="1" spc="-26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7-9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классах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полном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объеме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(3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часа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0" dirty="0">
                <a:latin typeface="Calibri"/>
                <a:cs typeface="Calibri"/>
              </a:rPr>
              <a:t> неделю)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66806" y="249174"/>
            <a:ext cx="11201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Вариант</a:t>
            </a:r>
            <a:r>
              <a:rPr sz="2000" b="1" spc="-95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19543" y="4899659"/>
            <a:ext cx="4653280" cy="923925"/>
          </a:xfrm>
          <a:prstGeom prst="rect">
            <a:avLst/>
          </a:prstGeom>
          <a:solidFill>
            <a:srgbClr val="FAE4D5"/>
          </a:solidFill>
        </p:spPr>
        <p:txBody>
          <a:bodyPr vert="horz" wrap="square" lIns="0" tIns="31750" rIns="0" bIns="0" rtlCol="0">
            <a:spAutoFit/>
          </a:bodyPr>
          <a:lstStyle/>
          <a:p>
            <a:pPr marL="91440" marR="111125">
              <a:lnSpc>
                <a:spcPct val="100000"/>
              </a:lnSpc>
              <a:spcBef>
                <a:spcPts val="250"/>
              </a:spcBef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ФГОС </a:t>
            </a: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НОО и ФОП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не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позволяют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реализовать </a:t>
            </a:r>
            <a:r>
              <a:rPr sz="1800" b="1" spc="-39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углублённое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изучение</a:t>
            </a:r>
            <a:r>
              <a:rPr sz="18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предметов</a:t>
            </a:r>
            <a:r>
              <a:rPr sz="18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при</a:t>
            </a:r>
            <a:endParaRPr sz="1800">
              <a:latin typeface="Calibri"/>
              <a:cs typeface="Calibri"/>
            </a:endParaRPr>
          </a:p>
          <a:p>
            <a:pPr marL="91440">
              <a:lnSpc>
                <a:spcPct val="100000"/>
              </a:lnSpc>
            </a:pP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5-дневной</a:t>
            </a: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учебной</a:t>
            </a:r>
            <a:r>
              <a:rPr sz="18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неделе!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33259" y="1574291"/>
            <a:ext cx="4655820" cy="1940560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7747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610"/>
              </a:spcBef>
            </a:pP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Обязательную</a:t>
            </a:r>
            <a:r>
              <a:rPr sz="1800" b="1" spc="-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Calibri"/>
                <a:cs typeface="Calibri"/>
              </a:rPr>
              <a:t>часть:</a:t>
            </a:r>
            <a:endParaRPr sz="1800">
              <a:latin typeface="Calibri"/>
              <a:cs typeface="Calibri"/>
            </a:endParaRPr>
          </a:p>
          <a:p>
            <a:pPr marL="332105" marR="629285" indent="-2870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332105" algn="l"/>
                <a:tab pos="332740" algn="l"/>
              </a:tabLst>
            </a:pP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количество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часов по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каждому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предмету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не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может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быть </a:t>
            </a:r>
            <a:r>
              <a:rPr sz="1200" b="1" spc="-2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меньше,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 чем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C00000"/>
                </a:solidFill>
                <a:latin typeface="Calibri"/>
                <a:cs typeface="Calibri"/>
              </a:rPr>
              <a:t>предусмотрено</a:t>
            </a:r>
            <a:r>
              <a:rPr sz="12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ФРП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и</a:t>
            </a:r>
            <a:r>
              <a:rPr sz="12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C00000"/>
                </a:solidFill>
                <a:latin typeface="Calibri"/>
                <a:cs typeface="Calibri"/>
              </a:rPr>
              <a:t>ПРП</a:t>
            </a:r>
            <a:endParaRPr sz="1200">
              <a:latin typeface="Calibri"/>
              <a:cs typeface="Calibri"/>
            </a:endParaRPr>
          </a:p>
          <a:p>
            <a:pPr marL="332105" marR="97155" indent="-287020">
              <a:lnSpc>
                <a:spcPct val="100000"/>
              </a:lnSpc>
              <a:buFont typeface="Arial MT"/>
              <a:buChar char="•"/>
              <a:tabLst>
                <a:tab pos="332105" algn="l"/>
                <a:tab pos="332740" algn="l"/>
              </a:tabLst>
            </a:pPr>
            <a:r>
              <a:rPr sz="1200" b="1" spc="-5" dirty="0">
                <a:latin typeface="Calibri"/>
                <a:cs typeface="Calibri"/>
              </a:rPr>
              <a:t>Изучение </a:t>
            </a:r>
            <a:r>
              <a:rPr sz="1200" b="1" spc="-10" dirty="0">
                <a:latin typeface="Calibri"/>
                <a:cs typeface="Calibri"/>
              </a:rPr>
              <a:t>родного </a:t>
            </a:r>
            <a:r>
              <a:rPr sz="1200" b="1" spc="-5" dirty="0">
                <a:latin typeface="Calibri"/>
                <a:cs typeface="Calibri"/>
              </a:rPr>
              <a:t>языка </a:t>
            </a:r>
            <a:r>
              <a:rPr sz="1200" b="1" dirty="0">
                <a:latin typeface="Calibri"/>
                <a:cs typeface="Calibri"/>
              </a:rPr>
              <a:t>и </a:t>
            </a:r>
            <a:r>
              <a:rPr sz="1200" b="1" spc="-5" dirty="0">
                <a:latin typeface="Calibri"/>
                <a:cs typeface="Calibri"/>
              </a:rPr>
              <a:t>родной литературы </a:t>
            </a:r>
            <a:r>
              <a:rPr sz="1200" b="1" dirty="0">
                <a:latin typeface="Calibri"/>
                <a:cs typeface="Calibri"/>
              </a:rPr>
              <a:t>из </a:t>
            </a:r>
            <a:r>
              <a:rPr sz="1200" b="1" spc="-5" dirty="0">
                <a:latin typeface="Calibri"/>
                <a:cs typeface="Calibri"/>
              </a:rPr>
              <a:t>числа </a:t>
            </a:r>
            <a:r>
              <a:rPr sz="1200" b="1" spc="-10" dirty="0">
                <a:latin typeface="Calibri"/>
                <a:cs typeface="Calibri"/>
              </a:rPr>
              <a:t>языков </a:t>
            </a:r>
            <a:r>
              <a:rPr sz="1200" b="1" spc="-26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народов </a:t>
            </a:r>
            <a:r>
              <a:rPr sz="1200" b="1" spc="-5" dirty="0">
                <a:latin typeface="Calibri"/>
                <a:cs typeface="Calibri"/>
              </a:rPr>
              <a:t>РФ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осуществляется </a:t>
            </a:r>
            <a:r>
              <a:rPr sz="1200" b="1" spc="-5" dirty="0">
                <a:latin typeface="Calibri"/>
                <a:cs typeface="Calibri"/>
              </a:rPr>
              <a:t>при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наличии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возможностей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ОУ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 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по заявлению </a:t>
            </a:r>
            <a:r>
              <a:rPr sz="1200" b="1" spc="-10" dirty="0">
                <a:latin typeface="Calibri"/>
                <a:cs typeface="Calibri"/>
              </a:rPr>
              <a:t>родителей </a:t>
            </a:r>
            <a:r>
              <a:rPr sz="1200" b="1" spc="-5" dirty="0">
                <a:latin typeface="Calibri"/>
                <a:cs typeface="Calibri"/>
              </a:rPr>
              <a:t>(законных </a:t>
            </a:r>
            <a:r>
              <a:rPr sz="1200" b="1" spc="-10" dirty="0">
                <a:latin typeface="Calibri"/>
                <a:cs typeface="Calibri"/>
              </a:rPr>
              <a:t>представителей) </a:t>
            </a:r>
            <a:r>
              <a:rPr sz="1200" b="1" spc="-5" dirty="0">
                <a:latin typeface="Calibri"/>
                <a:cs typeface="Calibri"/>
              </a:rPr>
              <a:t> несовершеннолетних</a:t>
            </a:r>
            <a:r>
              <a:rPr sz="1200" b="1" spc="-5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обучающихся.</a:t>
            </a:r>
            <a:endParaRPr sz="1200">
              <a:latin typeface="Calibri"/>
              <a:cs typeface="Calibri"/>
            </a:endParaRPr>
          </a:p>
          <a:p>
            <a:pPr marL="332105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32105" algn="l"/>
                <a:tab pos="332740" algn="l"/>
              </a:tabLst>
            </a:pPr>
            <a:r>
              <a:rPr sz="1200" b="1" spc="-10" dirty="0">
                <a:latin typeface="Calibri"/>
                <a:cs typeface="Calibri"/>
              </a:rPr>
              <a:t>Учебный </a:t>
            </a:r>
            <a:r>
              <a:rPr sz="1200" b="1" spc="-15" dirty="0">
                <a:latin typeface="Calibri"/>
                <a:cs typeface="Calibri"/>
              </a:rPr>
              <a:t>модуль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«Введение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 новейшую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историю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России»</a:t>
            </a:r>
            <a:endParaRPr sz="1200">
              <a:latin typeface="Calibri"/>
              <a:cs typeface="Calibri"/>
            </a:endParaRPr>
          </a:p>
          <a:p>
            <a:pPr marL="332105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(min</a:t>
            </a:r>
            <a:r>
              <a:rPr sz="1200" b="1" spc="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14 </a:t>
            </a:r>
            <a:r>
              <a:rPr sz="1200" b="1" spc="-5" dirty="0">
                <a:latin typeface="Calibri"/>
                <a:cs typeface="Calibri"/>
              </a:rPr>
              <a:t>часов)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9 </a:t>
            </a:r>
            <a:r>
              <a:rPr sz="1200" b="1" spc="-10" dirty="0">
                <a:latin typeface="Calibri"/>
                <a:cs typeface="Calibri"/>
              </a:rPr>
              <a:t>классе</a:t>
            </a:r>
            <a:r>
              <a:rPr sz="1200" b="1" dirty="0">
                <a:latin typeface="Calibri"/>
                <a:cs typeface="Calibri"/>
              </a:rPr>
              <a:t> (1 или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5" dirty="0">
                <a:latin typeface="Calibri"/>
                <a:cs typeface="Calibri"/>
              </a:rPr>
              <a:t>2-е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полугодие)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06540" y="6179820"/>
            <a:ext cx="1788160" cy="497205"/>
          </a:xfrm>
          <a:prstGeom prst="rect">
            <a:avLst/>
          </a:prstGeom>
          <a:solidFill>
            <a:srgbClr val="C5DFB4"/>
          </a:solidFill>
          <a:ln w="12192">
            <a:solidFill>
              <a:srgbClr val="000000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5"/>
              </a:spcBef>
            </a:pPr>
            <a:r>
              <a:rPr sz="1200" spc="-5" dirty="0">
                <a:latin typeface="Calibri"/>
                <a:cs typeface="Calibri"/>
              </a:rPr>
              <a:t>Использование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ФРП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2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https://edsoo.ru/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46007" y="6170676"/>
            <a:ext cx="1828800" cy="498475"/>
          </a:xfrm>
          <a:prstGeom prst="rect">
            <a:avLst/>
          </a:prstGeom>
          <a:solidFill>
            <a:srgbClr val="FFFF99"/>
          </a:solidFill>
          <a:ln w="12192">
            <a:solidFill>
              <a:srgbClr val="000000"/>
            </a:solidFill>
          </a:ln>
        </p:spPr>
        <p:txBody>
          <a:bodyPr vert="horz" wrap="square" lIns="0" tIns="58419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459"/>
              </a:spcBef>
            </a:pPr>
            <a:r>
              <a:rPr sz="1200" spc="-5" dirty="0">
                <a:latin typeface="Calibri"/>
                <a:cs typeface="Calibri"/>
              </a:rPr>
              <a:t>Использование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ПРП</a:t>
            </a:r>
            <a:endParaRPr sz="120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</a:pPr>
            <a:r>
              <a:rPr sz="12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https://edsoo.ru/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1980" y="776732"/>
            <a:ext cx="4693920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C00000"/>
                </a:solidFill>
                <a:latin typeface="Calibri"/>
                <a:cs typeface="Calibri"/>
              </a:rPr>
              <a:t>7-9</a:t>
            </a:r>
            <a:r>
              <a:rPr sz="18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libri"/>
                <a:cs typeface="Calibri"/>
              </a:rPr>
              <a:t>классы </a:t>
            </a:r>
            <a:r>
              <a:rPr sz="1800" dirty="0">
                <a:solidFill>
                  <a:srgbClr val="C00000"/>
                </a:solidFill>
                <a:latin typeface="Calibri"/>
                <a:cs typeface="Calibri"/>
              </a:rPr>
              <a:t>2023-2024</a:t>
            </a:r>
            <a:r>
              <a:rPr sz="1800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/>
                <a:cs typeface="Calibri"/>
              </a:rPr>
              <a:t>учебный</a:t>
            </a:r>
            <a:r>
              <a:rPr sz="18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C00000"/>
                </a:solidFill>
                <a:latin typeface="Calibri"/>
                <a:cs typeface="Calibri"/>
              </a:rPr>
              <a:t>год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При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разработке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учебного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плана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ОУ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обращаем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внимание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328147" y="6170676"/>
            <a:ext cx="1828800" cy="498475"/>
          </a:xfrm>
          <a:prstGeom prst="rect">
            <a:avLst/>
          </a:prstGeom>
          <a:ln w="12192">
            <a:solidFill>
              <a:srgbClr val="000000"/>
            </a:solidFill>
          </a:ln>
        </p:spPr>
        <p:txBody>
          <a:bodyPr vert="horz" wrap="square" lIns="0" tIns="58419" rIns="0" bIns="0" rtlCol="0">
            <a:spAutoFit/>
          </a:bodyPr>
          <a:lstStyle/>
          <a:p>
            <a:pPr marL="312420" marR="191770" indent="-110489">
              <a:lnSpc>
                <a:spcPct val="100000"/>
              </a:lnSpc>
              <a:spcBef>
                <a:spcPts val="459"/>
              </a:spcBef>
            </a:pPr>
            <a:r>
              <a:rPr sz="1200" spc="-5" dirty="0">
                <a:latin typeface="Calibri"/>
                <a:cs typeface="Calibri"/>
              </a:rPr>
              <a:t>Использование </a:t>
            </a:r>
            <a:r>
              <a:rPr sz="1200" dirty="0">
                <a:latin typeface="Calibri"/>
                <a:cs typeface="Calibri"/>
              </a:rPr>
              <a:t>ранее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разработанных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РП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115" y="1354836"/>
            <a:ext cx="11206480" cy="3468370"/>
            <a:chOff x="166115" y="1354836"/>
            <a:chExt cx="11206480" cy="3468370"/>
          </a:xfrm>
        </p:grpSpPr>
        <p:sp>
          <p:nvSpPr>
            <p:cNvPr id="3" name="object 3"/>
            <p:cNvSpPr/>
            <p:nvPr/>
          </p:nvSpPr>
          <p:spPr>
            <a:xfrm>
              <a:off x="166116" y="1354835"/>
              <a:ext cx="11206480" cy="3468370"/>
            </a:xfrm>
            <a:custGeom>
              <a:avLst/>
              <a:gdLst/>
              <a:ahLst/>
              <a:cxnLst/>
              <a:rect l="l" t="t" r="r" b="b"/>
              <a:pathLst>
                <a:path w="11206479" h="3468370">
                  <a:moveTo>
                    <a:pt x="3771900" y="1981835"/>
                  </a:moveTo>
                  <a:lnTo>
                    <a:pt x="3028569" y="495300"/>
                  </a:lnTo>
                  <a:lnTo>
                    <a:pt x="743331" y="495300"/>
                  </a:lnTo>
                  <a:lnTo>
                    <a:pt x="0" y="1981835"/>
                  </a:lnTo>
                  <a:lnTo>
                    <a:pt x="743331" y="3468243"/>
                  </a:lnTo>
                  <a:lnTo>
                    <a:pt x="3028569" y="3468243"/>
                  </a:lnTo>
                  <a:lnTo>
                    <a:pt x="3771900" y="1981835"/>
                  </a:lnTo>
                  <a:close/>
                </a:path>
                <a:path w="11206479" h="3468370">
                  <a:moveTo>
                    <a:pt x="7434072" y="1486535"/>
                  </a:moveTo>
                  <a:lnTo>
                    <a:pt x="6690741" y="0"/>
                  </a:lnTo>
                  <a:lnTo>
                    <a:pt x="4405503" y="0"/>
                  </a:lnTo>
                  <a:lnTo>
                    <a:pt x="3662172" y="1486535"/>
                  </a:lnTo>
                  <a:lnTo>
                    <a:pt x="4405503" y="2972943"/>
                  </a:lnTo>
                  <a:lnTo>
                    <a:pt x="6690741" y="2972943"/>
                  </a:lnTo>
                  <a:lnTo>
                    <a:pt x="7434072" y="1486535"/>
                  </a:lnTo>
                  <a:close/>
                </a:path>
                <a:path w="11206479" h="3468370">
                  <a:moveTo>
                    <a:pt x="11205972" y="1981835"/>
                  </a:moveTo>
                  <a:lnTo>
                    <a:pt x="10462641" y="495300"/>
                  </a:lnTo>
                  <a:lnTo>
                    <a:pt x="8177403" y="495300"/>
                  </a:lnTo>
                  <a:lnTo>
                    <a:pt x="7434072" y="1981835"/>
                  </a:lnTo>
                  <a:lnTo>
                    <a:pt x="8177403" y="3468243"/>
                  </a:lnTo>
                  <a:lnTo>
                    <a:pt x="10462641" y="3468243"/>
                  </a:lnTo>
                  <a:lnTo>
                    <a:pt x="11205972" y="1981835"/>
                  </a:lnTo>
                  <a:close/>
                </a:path>
              </a:pathLst>
            </a:custGeom>
            <a:solidFill>
              <a:srgbClr val="538E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122419" y="1513331"/>
              <a:ext cx="3625850" cy="2903220"/>
            </a:xfrm>
            <a:custGeom>
              <a:avLst/>
              <a:gdLst/>
              <a:ahLst/>
              <a:cxnLst/>
              <a:rect l="l" t="t" r="r" b="b"/>
              <a:pathLst>
                <a:path w="3625850" h="2903220">
                  <a:moveTo>
                    <a:pt x="2957576" y="0"/>
                  </a:moveTo>
                  <a:lnTo>
                    <a:pt x="668019" y="0"/>
                  </a:lnTo>
                  <a:lnTo>
                    <a:pt x="0" y="1451609"/>
                  </a:lnTo>
                  <a:lnTo>
                    <a:pt x="668019" y="2903219"/>
                  </a:lnTo>
                  <a:lnTo>
                    <a:pt x="2957576" y="2903219"/>
                  </a:lnTo>
                  <a:lnTo>
                    <a:pt x="3625596" y="1451609"/>
                  </a:lnTo>
                  <a:lnTo>
                    <a:pt x="29575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22419" y="1513331"/>
              <a:ext cx="3625850" cy="2903220"/>
            </a:xfrm>
            <a:custGeom>
              <a:avLst/>
              <a:gdLst/>
              <a:ahLst/>
              <a:cxnLst/>
              <a:rect l="l" t="t" r="r" b="b"/>
              <a:pathLst>
                <a:path w="3625850" h="2903220">
                  <a:moveTo>
                    <a:pt x="0" y="1451609"/>
                  </a:moveTo>
                  <a:lnTo>
                    <a:pt x="668019" y="0"/>
                  </a:lnTo>
                  <a:lnTo>
                    <a:pt x="2957576" y="0"/>
                  </a:lnTo>
                  <a:lnTo>
                    <a:pt x="3625596" y="1451609"/>
                  </a:lnTo>
                  <a:lnTo>
                    <a:pt x="2957576" y="2903219"/>
                  </a:lnTo>
                  <a:lnTo>
                    <a:pt x="668019" y="2903219"/>
                  </a:lnTo>
                  <a:lnTo>
                    <a:pt x="0" y="1451609"/>
                  </a:lnTo>
                  <a:close/>
                </a:path>
              </a:pathLst>
            </a:custGeom>
            <a:ln w="12192">
              <a:solidFill>
                <a:srgbClr val="416F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27736" y="213740"/>
            <a:ext cx="79152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ЕДИНОЕ </a:t>
            </a:r>
            <a:r>
              <a:rPr sz="3200" spc="-35" dirty="0"/>
              <a:t>ОБРАЗОВАТЕЛЬНОЕ</a:t>
            </a:r>
            <a:r>
              <a:rPr sz="3200" spc="-25" dirty="0"/>
              <a:t> </a:t>
            </a:r>
            <a:r>
              <a:rPr sz="3200" spc="-15" dirty="0"/>
              <a:t>ПРОСТРАНСТВО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4980813" y="2283307"/>
            <a:ext cx="2101850" cy="1345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8400"/>
              </a:lnSpc>
              <a:spcBef>
                <a:spcPts val="90"/>
              </a:spcBef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Единые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стандарты </a:t>
            </a:r>
            <a:r>
              <a:rPr sz="2000" b="1" spc="-4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образовательного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пространства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страны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21894" y="1970277"/>
            <a:ext cx="3784600" cy="2985770"/>
            <a:chOff x="421894" y="1970277"/>
            <a:chExt cx="3784600" cy="2985770"/>
          </a:xfrm>
        </p:grpSpPr>
        <p:sp>
          <p:nvSpPr>
            <p:cNvPr id="9" name="object 9"/>
            <p:cNvSpPr/>
            <p:nvPr/>
          </p:nvSpPr>
          <p:spPr>
            <a:xfrm>
              <a:off x="428244" y="1976627"/>
              <a:ext cx="3771900" cy="2973070"/>
            </a:xfrm>
            <a:custGeom>
              <a:avLst/>
              <a:gdLst/>
              <a:ahLst/>
              <a:cxnLst/>
              <a:rect l="l" t="t" r="r" b="b"/>
              <a:pathLst>
                <a:path w="3771900" h="2973070">
                  <a:moveTo>
                    <a:pt x="3028569" y="0"/>
                  </a:moveTo>
                  <a:lnTo>
                    <a:pt x="743331" y="0"/>
                  </a:lnTo>
                  <a:lnTo>
                    <a:pt x="0" y="1486408"/>
                  </a:lnTo>
                  <a:lnTo>
                    <a:pt x="743331" y="2972943"/>
                  </a:lnTo>
                  <a:lnTo>
                    <a:pt x="3028569" y="2972943"/>
                  </a:lnTo>
                  <a:lnTo>
                    <a:pt x="3771900" y="1486408"/>
                  </a:lnTo>
                  <a:lnTo>
                    <a:pt x="30285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8244" y="1976627"/>
              <a:ext cx="3771900" cy="2973070"/>
            </a:xfrm>
            <a:custGeom>
              <a:avLst/>
              <a:gdLst/>
              <a:ahLst/>
              <a:cxnLst/>
              <a:rect l="l" t="t" r="r" b="b"/>
              <a:pathLst>
                <a:path w="3771900" h="2973070">
                  <a:moveTo>
                    <a:pt x="0" y="1486408"/>
                  </a:moveTo>
                  <a:lnTo>
                    <a:pt x="743331" y="0"/>
                  </a:lnTo>
                  <a:lnTo>
                    <a:pt x="3028569" y="0"/>
                  </a:lnTo>
                  <a:lnTo>
                    <a:pt x="3771900" y="1486408"/>
                  </a:lnTo>
                  <a:lnTo>
                    <a:pt x="3028569" y="2972943"/>
                  </a:lnTo>
                  <a:lnTo>
                    <a:pt x="743331" y="2972943"/>
                  </a:lnTo>
                  <a:lnTo>
                    <a:pt x="0" y="1486408"/>
                  </a:lnTo>
                  <a:close/>
                </a:path>
              </a:pathLst>
            </a:custGeom>
            <a:ln w="12192">
              <a:solidFill>
                <a:srgbClr val="416F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330578" y="2528417"/>
            <a:ext cx="1972310" cy="176148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065" marR="5080" indent="635" algn="ctr">
              <a:lnSpc>
                <a:spcPct val="116500"/>
              </a:lnSpc>
              <a:spcBef>
                <a:spcPts val="300"/>
              </a:spcBef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Единые </a:t>
            </a:r>
            <a:r>
              <a:rPr sz="2000" b="1" spc="-20" dirty="0">
                <a:solidFill>
                  <a:srgbClr val="C00000"/>
                </a:solidFill>
                <a:latin typeface="Calibri"/>
                <a:cs typeface="Calibri"/>
              </a:rPr>
              <a:t>подходы </a:t>
            </a:r>
            <a:r>
              <a:rPr sz="2000" b="1" spc="-4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к</a:t>
            </a:r>
            <a:r>
              <a:rPr sz="2000" b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формированию </a:t>
            </a:r>
            <a:r>
              <a:rPr sz="2000" b="1" spc="-4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15" dirty="0">
                <a:solidFill>
                  <a:srgbClr val="001F5F"/>
                </a:solidFill>
                <a:latin typeface="Calibri"/>
                <a:cs typeface="Calibri"/>
              </a:rPr>
              <a:t>содержания</a:t>
            </a:r>
            <a:endParaRPr sz="2000">
              <a:latin typeface="Calibri"/>
              <a:cs typeface="Calibri"/>
            </a:endParaRPr>
          </a:p>
          <a:p>
            <a:pPr marL="166370" marR="163195" algn="ctr">
              <a:lnSpc>
                <a:spcPts val="2560"/>
              </a:lnSpc>
              <a:spcBef>
                <a:spcPts val="60"/>
              </a:spcBef>
            </a:pP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образования</a:t>
            </a:r>
            <a:r>
              <a:rPr sz="2000" b="1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и </a:t>
            </a:r>
            <a:r>
              <a:rPr sz="2000" b="1" spc="-4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воспитания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817866" y="1970277"/>
            <a:ext cx="3760470" cy="2985770"/>
            <a:chOff x="7817866" y="1970277"/>
            <a:chExt cx="3760470" cy="2985770"/>
          </a:xfrm>
        </p:grpSpPr>
        <p:sp>
          <p:nvSpPr>
            <p:cNvPr id="13" name="object 13"/>
            <p:cNvSpPr/>
            <p:nvPr/>
          </p:nvSpPr>
          <p:spPr>
            <a:xfrm>
              <a:off x="7824216" y="1976627"/>
              <a:ext cx="3747770" cy="2973070"/>
            </a:xfrm>
            <a:custGeom>
              <a:avLst/>
              <a:gdLst/>
              <a:ahLst/>
              <a:cxnLst/>
              <a:rect l="l" t="t" r="r" b="b"/>
              <a:pathLst>
                <a:path w="3747770" h="2973070">
                  <a:moveTo>
                    <a:pt x="3049904" y="0"/>
                  </a:moveTo>
                  <a:lnTo>
                    <a:pt x="697610" y="0"/>
                  </a:lnTo>
                  <a:lnTo>
                    <a:pt x="0" y="1486408"/>
                  </a:lnTo>
                  <a:lnTo>
                    <a:pt x="697610" y="2972943"/>
                  </a:lnTo>
                  <a:lnTo>
                    <a:pt x="3049904" y="2972943"/>
                  </a:lnTo>
                  <a:lnTo>
                    <a:pt x="3747515" y="1486408"/>
                  </a:lnTo>
                  <a:lnTo>
                    <a:pt x="30499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824216" y="1976627"/>
              <a:ext cx="3747770" cy="2973070"/>
            </a:xfrm>
            <a:custGeom>
              <a:avLst/>
              <a:gdLst/>
              <a:ahLst/>
              <a:cxnLst/>
              <a:rect l="l" t="t" r="r" b="b"/>
              <a:pathLst>
                <a:path w="3747770" h="2973070">
                  <a:moveTo>
                    <a:pt x="0" y="1486408"/>
                  </a:moveTo>
                  <a:lnTo>
                    <a:pt x="697610" y="0"/>
                  </a:lnTo>
                  <a:lnTo>
                    <a:pt x="3049904" y="0"/>
                  </a:lnTo>
                  <a:lnTo>
                    <a:pt x="3747515" y="1486408"/>
                  </a:lnTo>
                  <a:lnTo>
                    <a:pt x="3049904" y="2972943"/>
                  </a:lnTo>
                  <a:lnTo>
                    <a:pt x="697610" y="2972943"/>
                  </a:lnTo>
                  <a:lnTo>
                    <a:pt x="0" y="1486408"/>
                  </a:lnTo>
                  <a:close/>
                </a:path>
              </a:pathLst>
            </a:custGeom>
            <a:ln w="12192">
              <a:solidFill>
                <a:srgbClr val="416F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560689" y="2223262"/>
            <a:ext cx="2282825" cy="24606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69875" marR="260985" algn="ctr">
              <a:lnSpc>
                <a:spcPct val="90000"/>
              </a:lnSpc>
              <a:spcBef>
                <a:spcPts val="340"/>
              </a:spcBef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Единая система </a:t>
            </a:r>
            <a:r>
              <a:rPr sz="2000" b="1" spc="-4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мониторинга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эффективности </a:t>
            </a:r>
            <a:r>
              <a:rPr sz="2000" b="1" spc="-4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Calibri"/>
                <a:cs typeface="Calibri"/>
              </a:rPr>
              <a:t>деятельности</a:t>
            </a:r>
            <a:endParaRPr sz="2000">
              <a:latin typeface="Calibri"/>
              <a:cs typeface="Calibri"/>
            </a:endParaRPr>
          </a:p>
          <a:p>
            <a:pPr marL="166370" marR="160020" algn="ctr">
              <a:lnSpc>
                <a:spcPts val="2590"/>
              </a:lnSpc>
              <a:spcBef>
                <a:spcPts val="15"/>
              </a:spcBef>
            </a:pP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об</a:t>
            </a:r>
            <a:r>
              <a:rPr sz="2000" b="1" spc="5" dirty="0">
                <a:solidFill>
                  <a:srgbClr val="001F5F"/>
                </a:solidFill>
                <a:latin typeface="Calibri"/>
                <a:cs typeface="Calibri"/>
              </a:rPr>
              <a:t>р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2000" b="1" spc="-10" dirty="0">
                <a:solidFill>
                  <a:srgbClr val="001F5F"/>
                </a:solidFill>
                <a:latin typeface="Calibri"/>
                <a:cs typeface="Calibri"/>
              </a:rPr>
              <a:t>з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ов</a:t>
            </a:r>
            <a:r>
              <a:rPr sz="2000" b="1" spc="-15" dirty="0">
                <a:solidFill>
                  <a:srgbClr val="001F5F"/>
                </a:solidFill>
                <a:latin typeface="Calibri"/>
                <a:cs typeface="Calibri"/>
              </a:rPr>
              <a:t>ат</a:t>
            </a:r>
            <a:r>
              <a:rPr sz="2000" b="1" spc="-40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льных  </a:t>
            </a: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организаций,</a:t>
            </a:r>
            <a:endParaRPr sz="2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2000" b="1" spc="-5" dirty="0">
                <a:solidFill>
                  <a:srgbClr val="001F5F"/>
                </a:solidFill>
                <a:latin typeface="Calibri"/>
                <a:cs typeface="Calibri"/>
              </a:rPr>
              <a:t>органов</a:t>
            </a:r>
            <a:r>
              <a:rPr sz="2000" b="1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управления</a:t>
            </a:r>
            <a:endParaRPr sz="2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2000" b="1" dirty="0">
                <a:solidFill>
                  <a:srgbClr val="001F5F"/>
                </a:solidFill>
                <a:latin typeface="Calibri"/>
                <a:cs typeface="Calibri"/>
              </a:rPr>
              <a:t>образованием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01168" y="0"/>
            <a:ext cx="11658600" cy="5949315"/>
            <a:chOff x="201168" y="0"/>
            <a:chExt cx="11658600" cy="5949315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40323" y="4742688"/>
              <a:ext cx="803148" cy="68275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168" y="5301996"/>
              <a:ext cx="890016" cy="6416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65179" y="5234940"/>
              <a:ext cx="894587" cy="59893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259585" y="5572505"/>
              <a:ext cx="9538970" cy="0"/>
            </a:xfrm>
            <a:custGeom>
              <a:avLst/>
              <a:gdLst/>
              <a:ahLst/>
              <a:cxnLst/>
              <a:rect l="l" t="t" r="r" b="b"/>
              <a:pathLst>
                <a:path w="9538970">
                  <a:moveTo>
                    <a:pt x="0" y="0"/>
                  </a:moveTo>
                  <a:lnTo>
                    <a:pt x="9538462" y="0"/>
                  </a:lnTo>
                </a:path>
              </a:pathLst>
            </a:custGeom>
            <a:ln w="28956">
              <a:solidFill>
                <a:srgbClr val="5294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237988" y="5576315"/>
              <a:ext cx="1577340" cy="367030"/>
            </a:xfrm>
            <a:custGeom>
              <a:avLst/>
              <a:gdLst/>
              <a:ahLst/>
              <a:cxnLst/>
              <a:rect l="l" t="t" r="r" b="b"/>
              <a:pathLst>
                <a:path w="1577340" h="367029">
                  <a:moveTo>
                    <a:pt x="1577339" y="0"/>
                  </a:moveTo>
                  <a:lnTo>
                    <a:pt x="0" y="0"/>
                  </a:lnTo>
                  <a:lnTo>
                    <a:pt x="774446" y="366903"/>
                  </a:lnTo>
                  <a:lnTo>
                    <a:pt x="1577339" y="0"/>
                  </a:lnTo>
                  <a:close/>
                </a:path>
              </a:pathLst>
            </a:custGeom>
            <a:solidFill>
              <a:srgbClr val="529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237988" y="5576315"/>
              <a:ext cx="1577340" cy="367030"/>
            </a:xfrm>
            <a:custGeom>
              <a:avLst/>
              <a:gdLst/>
              <a:ahLst/>
              <a:cxnLst/>
              <a:rect l="l" t="t" r="r" b="b"/>
              <a:pathLst>
                <a:path w="1577340" h="367029">
                  <a:moveTo>
                    <a:pt x="1577339" y="0"/>
                  </a:moveTo>
                  <a:lnTo>
                    <a:pt x="774446" y="366903"/>
                  </a:lnTo>
                  <a:lnTo>
                    <a:pt x="0" y="0"/>
                  </a:lnTo>
                  <a:lnTo>
                    <a:pt x="1577339" y="0"/>
                  </a:lnTo>
                  <a:close/>
                </a:path>
              </a:pathLst>
            </a:custGeom>
            <a:ln w="12192">
              <a:solidFill>
                <a:srgbClr val="5294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553956" y="0"/>
              <a:ext cx="1793239" cy="1319530"/>
            </a:xfrm>
            <a:custGeom>
              <a:avLst/>
              <a:gdLst/>
              <a:ahLst/>
              <a:cxnLst/>
              <a:rect l="l" t="t" r="r" b="b"/>
              <a:pathLst>
                <a:path w="1793240" h="1319530">
                  <a:moveTo>
                    <a:pt x="1793113" y="0"/>
                  </a:moveTo>
                  <a:lnTo>
                    <a:pt x="0" y="0"/>
                  </a:lnTo>
                  <a:lnTo>
                    <a:pt x="896620" y="1319402"/>
                  </a:lnTo>
                  <a:lnTo>
                    <a:pt x="1793113" y="0"/>
                  </a:lnTo>
                  <a:close/>
                </a:path>
              </a:pathLst>
            </a:custGeom>
            <a:solidFill>
              <a:srgbClr val="529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616202" y="5976315"/>
            <a:ext cx="890651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5244" algn="ctr">
              <a:lnSpc>
                <a:spcPct val="100000"/>
              </a:lnSpc>
              <a:spcBef>
                <a:spcPts val="100"/>
              </a:spcBef>
            </a:pPr>
            <a:r>
              <a:rPr sz="2400" spc="-40" dirty="0">
                <a:solidFill>
                  <a:srgbClr val="2F356C"/>
                </a:solidFill>
                <a:latin typeface="Calibri"/>
                <a:cs typeface="Calibri"/>
              </a:rPr>
              <a:t>ГАРАНТИЯ</a:t>
            </a:r>
            <a:r>
              <a:rPr sz="2400" spc="-15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2F356C"/>
                </a:solidFill>
                <a:latin typeface="Calibri"/>
                <a:cs typeface="Calibri"/>
              </a:rPr>
              <a:t>РАВЕНСТВА</a:t>
            </a:r>
            <a:r>
              <a:rPr sz="2400" spc="-30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2F356C"/>
                </a:solidFill>
                <a:latin typeface="Calibri"/>
                <a:cs typeface="Calibri"/>
              </a:rPr>
              <a:t>РЕСУРСОВ,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400" spc="-15" dirty="0">
                <a:solidFill>
                  <a:srgbClr val="2F356C"/>
                </a:solidFill>
                <a:latin typeface="Calibri"/>
                <a:cs typeface="Calibri"/>
              </a:rPr>
              <a:t>УСЛОВИЙ,</a:t>
            </a:r>
            <a:r>
              <a:rPr sz="2400" spc="-10" dirty="0">
                <a:solidFill>
                  <a:srgbClr val="2F356C"/>
                </a:solidFill>
                <a:latin typeface="Calibri"/>
                <a:cs typeface="Calibri"/>
              </a:rPr>
              <a:t> ВОЗМОЖНОСТЕЙ</a:t>
            </a:r>
            <a:r>
              <a:rPr sz="2400" spc="5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2F356C"/>
                </a:solidFill>
                <a:latin typeface="Calibri"/>
                <a:cs typeface="Calibri"/>
              </a:rPr>
              <a:t>И</a:t>
            </a:r>
            <a:r>
              <a:rPr sz="2400" spc="5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2F356C"/>
                </a:solidFill>
                <a:latin typeface="Calibri"/>
                <a:cs typeface="Calibri"/>
              </a:rPr>
              <a:t>ПОВЫШЕНИЯ</a:t>
            </a:r>
            <a:r>
              <a:rPr sz="2400" spc="15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2F356C"/>
                </a:solidFill>
                <a:latin typeface="Calibri"/>
                <a:cs typeface="Calibri"/>
              </a:rPr>
              <a:t>КАЧЕСТВА</a:t>
            </a:r>
            <a:r>
              <a:rPr sz="2400" dirty="0">
                <a:solidFill>
                  <a:srgbClr val="2F356C"/>
                </a:solidFill>
                <a:latin typeface="Calibri"/>
                <a:cs typeface="Calibri"/>
              </a:rPr>
              <a:t> </a:t>
            </a:r>
            <a:r>
              <a:rPr sz="2400" spc="-70" dirty="0">
                <a:solidFill>
                  <a:srgbClr val="2F356C"/>
                </a:solidFill>
                <a:latin typeface="Calibri"/>
                <a:cs typeface="Calibri"/>
              </a:rPr>
              <a:t>РЕЗУЛЬТАТОВ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4428" y="508253"/>
            <a:ext cx="10652125" cy="10490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</a:t>
            </a:r>
            <a:r>
              <a:rPr sz="1400" b="1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соответствии</a:t>
            </a:r>
            <a:r>
              <a:rPr sz="1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с</a:t>
            </a:r>
            <a:r>
              <a:rPr sz="1400" b="1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ФЗ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 от</a:t>
            </a:r>
            <a:r>
              <a:rPr sz="1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24.09.2022</a:t>
            </a:r>
            <a:r>
              <a:rPr sz="1400" b="1" spc="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№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371-ФЗ</a:t>
            </a:r>
            <a:r>
              <a:rPr sz="1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«О</a:t>
            </a:r>
            <a:r>
              <a:rPr sz="1400" b="1" spc="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внесении</a:t>
            </a:r>
            <a:r>
              <a:rPr sz="14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изменений</a:t>
            </a:r>
            <a:r>
              <a:rPr sz="1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</a:t>
            </a:r>
            <a:r>
              <a:rPr sz="1400" b="1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Федеральный</a:t>
            </a:r>
            <a:r>
              <a:rPr sz="1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закон</a:t>
            </a:r>
            <a:r>
              <a:rPr sz="1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«Об</a:t>
            </a:r>
            <a:r>
              <a:rPr sz="1400" b="1" spc="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образовании</a:t>
            </a:r>
            <a:r>
              <a:rPr sz="14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</a:t>
            </a:r>
            <a:r>
              <a:rPr sz="1400" b="1" spc="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Российской</a:t>
            </a:r>
            <a:r>
              <a:rPr sz="14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Федерации»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 и </a:t>
            </a:r>
            <a:r>
              <a:rPr sz="1400" b="1" spc="-20" dirty="0">
                <a:solidFill>
                  <a:srgbClr val="C00000"/>
                </a:solidFill>
                <a:latin typeface="Calibri"/>
                <a:cs typeface="Calibri"/>
              </a:rPr>
              <a:t>ст.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1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ФЗ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«Об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обязательных требованиях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 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Российской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Федерации»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с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01.09.2023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основные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общеобразовательные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программы 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подлежат </a:t>
            </a:r>
            <a:r>
              <a:rPr sz="1400" b="1" spc="-30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приведению</a:t>
            </a:r>
            <a:r>
              <a:rPr sz="1400" b="1" spc="-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в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 соответствие</a:t>
            </a:r>
            <a:r>
              <a:rPr sz="1400" b="1" spc="-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с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федеральными</a:t>
            </a:r>
            <a:r>
              <a:rPr sz="14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образовательными</a:t>
            </a:r>
            <a:r>
              <a:rPr sz="1400" b="1" spc="-4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программами.</a:t>
            </a:r>
            <a:endParaRPr sz="1400">
              <a:latin typeface="Calibri"/>
              <a:cs typeface="Calibri"/>
            </a:endParaRPr>
          </a:p>
          <a:p>
            <a:pPr marL="1103630">
              <a:lnSpc>
                <a:spcPct val="100000"/>
              </a:lnSpc>
              <a:spcBef>
                <a:spcPts val="850"/>
              </a:spcBef>
              <a:tabLst>
                <a:tab pos="4952365" algn="l"/>
                <a:tab pos="8791575" algn="l"/>
              </a:tabLst>
            </a:pPr>
            <a:r>
              <a:rPr sz="1800" b="1" spc="5" dirty="0">
                <a:solidFill>
                  <a:srgbClr val="003366"/>
                </a:solidFill>
                <a:latin typeface="Calibri"/>
                <a:cs typeface="Calibri"/>
              </a:rPr>
              <a:t>ФОП</a:t>
            </a:r>
            <a:r>
              <a:rPr sz="1800" b="1" spc="-45" dirty="0">
                <a:solidFill>
                  <a:srgbClr val="003366"/>
                </a:solidFill>
                <a:latin typeface="Calibri"/>
                <a:cs typeface="Calibri"/>
              </a:rPr>
              <a:t> </a:t>
            </a:r>
            <a:r>
              <a:rPr sz="1800" b="1" spc="5" dirty="0">
                <a:solidFill>
                  <a:srgbClr val="003366"/>
                </a:solidFill>
                <a:latin typeface="Calibri"/>
                <a:cs typeface="Calibri"/>
              </a:rPr>
              <a:t>НОО	ФОП</a:t>
            </a:r>
            <a:r>
              <a:rPr sz="1800" b="1" spc="-10" dirty="0">
                <a:solidFill>
                  <a:srgbClr val="00336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3366"/>
                </a:solidFill>
                <a:latin typeface="Calibri"/>
                <a:cs typeface="Calibri"/>
              </a:rPr>
              <a:t>ООО	</a:t>
            </a:r>
            <a:r>
              <a:rPr sz="1800" b="1" spc="5" dirty="0">
                <a:solidFill>
                  <a:srgbClr val="003366"/>
                </a:solidFill>
                <a:latin typeface="Calibri"/>
                <a:cs typeface="Calibri"/>
              </a:rPr>
              <a:t>ФОП</a:t>
            </a:r>
            <a:r>
              <a:rPr sz="1800" b="1" spc="-75" dirty="0">
                <a:solidFill>
                  <a:srgbClr val="00336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3366"/>
                </a:solidFill>
                <a:latin typeface="Calibri"/>
                <a:cs typeface="Calibri"/>
              </a:rPr>
              <a:t>СОО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7651" y="70485"/>
            <a:ext cx="8952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 dirty="0"/>
              <a:t>ФЕДЕРАЛЬНЫЕ</a:t>
            </a:r>
            <a:r>
              <a:rPr sz="2800" spc="-65" dirty="0"/>
              <a:t> </a:t>
            </a:r>
            <a:r>
              <a:rPr sz="2800" spc="-35" dirty="0"/>
              <a:t>ОБРАЗОВАТЕЛЬНЫЕ</a:t>
            </a:r>
            <a:r>
              <a:rPr sz="2800" spc="15" dirty="0"/>
              <a:t> </a:t>
            </a:r>
            <a:r>
              <a:rPr sz="2800" spc="-20" dirty="0"/>
              <a:t>ПРОГРАММЫ</a:t>
            </a:r>
            <a:r>
              <a:rPr sz="2800" spc="30" dirty="0"/>
              <a:t> </a:t>
            </a:r>
            <a:r>
              <a:rPr sz="2800" dirty="0"/>
              <a:t>(</a:t>
            </a:r>
            <a:r>
              <a:rPr sz="2800" u="heavy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hlinkClick r:id="rId2"/>
              </a:rPr>
              <a:t>ФОПы</a:t>
            </a:r>
            <a:r>
              <a:rPr sz="2800" dirty="0"/>
              <a:t>)</a:t>
            </a:r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357631" y="6255207"/>
            <a:ext cx="85667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На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каждый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уровень</a:t>
            </a:r>
            <a:r>
              <a:rPr sz="20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образования</a:t>
            </a:r>
            <a:r>
              <a:rPr sz="20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разрабатывается</a:t>
            </a:r>
            <a:r>
              <a:rPr sz="20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5" dirty="0">
                <a:solidFill>
                  <a:srgbClr val="C00000"/>
                </a:solidFill>
                <a:latin typeface="Calibri"/>
                <a:cs typeface="Calibri"/>
              </a:rPr>
              <a:t>одна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ООП</a:t>
            </a:r>
            <a:r>
              <a:rPr sz="20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на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основе</a:t>
            </a:r>
            <a:r>
              <a:rPr sz="20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ФОП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251959" y="1758695"/>
            <a:ext cx="3619500" cy="4381500"/>
            <a:chOff x="4251959" y="1758695"/>
            <a:chExt cx="3619500" cy="438150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7592" y="1767839"/>
              <a:ext cx="3464722" cy="43632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256531" y="1763267"/>
              <a:ext cx="3610610" cy="4372610"/>
            </a:xfrm>
            <a:custGeom>
              <a:avLst/>
              <a:gdLst/>
              <a:ahLst/>
              <a:cxnLst/>
              <a:rect l="l" t="t" r="r" b="b"/>
              <a:pathLst>
                <a:path w="3610609" h="4372610">
                  <a:moveTo>
                    <a:pt x="0" y="4372356"/>
                  </a:moveTo>
                  <a:lnTo>
                    <a:pt x="3610356" y="4372356"/>
                  </a:lnTo>
                  <a:lnTo>
                    <a:pt x="3610356" y="0"/>
                  </a:lnTo>
                  <a:lnTo>
                    <a:pt x="0" y="0"/>
                  </a:lnTo>
                  <a:lnTo>
                    <a:pt x="0" y="4372356"/>
                  </a:lnTo>
                  <a:close/>
                </a:path>
              </a:pathLst>
            </a:custGeom>
            <a:ln w="914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618744" y="1758695"/>
            <a:ext cx="3469004" cy="4381500"/>
            <a:chOff x="618744" y="1758695"/>
            <a:chExt cx="3469004" cy="438150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0313" y="1767839"/>
              <a:ext cx="3207910" cy="434066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23316" y="1763267"/>
              <a:ext cx="3459479" cy="4372610"/>
            </a:xfrm>
            <a:custGeom>
              <a:avLst/>
              <a:gdLst/>
              <a:ahLst/>
              <a:cxnLst/>
              <a:rect l="l" t="t" r="r" b="b"/>
              <a:pathLst>
                <a:path w="3459479" h="4372610">
                  <a:moveTo>
                    <a:pt x="0" y="4372356"/>
                  </a:moveTo>
                  <a:lnTo>
                    <a:pt x="3459479" y="4372356"/>
                  </a:lnTo>
                  <a:lnTo>
                    <a:pt x="3459479" y="0"/>
                  </a:lnTo>
                  <a:lnTo>
                    <a:pt x="0" y="0"/>
                  </a:lnTo>
                  <a:lnTo>
                    <a:pt x="0" y="4372356"/>
                  </a:lnTo>
                  <a:close/>
                </a:path>
              </a:pathLst>
            </a:custGeom>
            <a:ln w="914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8065007" y="1749551"/>
            <a:ext cx="3819525" cy="4391025"/>
            <a:chOff x="8065007" y="1749551"/>
            <a:chExt cx="3819525" cy="439102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74151" y="1758695"/>
              <a:ext cx="3800855" cy="437235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069579" y="1754123"/>
              <a:ext cx="3810000" cy="4381500"/>
            </a:xfrm>
            <a:custGeom>
              <a:avLst/>
              <a:gdLst/>
              <a:ahLst/>
              <a:cxnLst/>
              <a:rect l="l" t="t" r="r" b="b"/>
              <a:pathLst>
                <a:path w="3810000" h="4381500">
                  <a:moveTo>
                    <a:pt x="0" y="4381500"/>
                  </a:moveTo>
                  <a:lnTo>
                    <a:pt x="3810000" y="4381500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4381500"/>
                  </a:lnTo>
                  <a:close/>
                </a:path>
              </a:pathLst>
            </a:custGeom>
            <a:ln w="914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493148" y="0"/>
            <a:ext cx="670013" cy="663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0"/>
            <a:ext cx="8211820" cy="1895455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,Bold"/>
                <a:ea typeface="Times New Roman"/>
                <a:cs typeface="Times New Roman,Bold"/>
              </a:rPr>
              <a:t> 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"/>
              </a:rPr>
              <a:t>ПОЯСНИТЕЛЬНАЯ ЗАПИСКА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,Bold"/>
              </a:rPr>
              <a:t>к учебному </a:t>
            </a:r>
            <a:r>
              <a:rPr lang="ru-RU" dirty="0" smtClean="0">
                <a:latin typeface="Times New Roman"/>
                <a:ea typeface="Times New Roman"/>
                <a:cs typeface="Times New Roman,Bold"/>
              </a:rPr>
              <a:t>плану 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,Bold"/>
              </a:rPr>
              <a:t>на </a:t>
            </a:r>
            <a:r>
              <a:rPr lang="ru-RU" dirty="0" smtClean="0">
                <a:latin typeface="Times New Roman"/>
                <a:ea typeface="Times New Roman"/>
                <a:cs typeface="Times New Roman,Bold"/>
              </a:rPr>
              <a:t>2023-2024 </a:t>
            </a:r>
            <a:r>
              <a:rPr lang="ru-RU" dirty="0">
                <a:latin typeface="Times New Roman"/>
                <a:ea typeface="Times New Roman"/>
                <a:cs typeface="Times New Roman,Bold"/>
              </a:rPr>
              <a:t>учебный год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r>
              <a:rPr lang="ru-RU" dirty="0" smtClean="0">
                <a:ea typeface="Calibri"/>
                <a:cs typeface="Times New Roman"/>
              </a:rPr>
              <a:t>(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</a:t>
            </a:r>
            <a:r>
              <a:rPr lang="ru-RU" dirty="0" smtClean="0">
                <a:latin typeface="Times New Roman"/>
                <a:ea typeface="Times New Roman"/>
                <a:cs typeface="Times New Roman,Bold"/>
              </a:rPr>
              <a:t>ровень </a:t>
            </a:r>
            <a:r>
              <a:rPr lang="ru-RU" dirty="0">
                <a:latin typeface="Times New Roman"/>
                <a:ea typeface="Times New Roman"/>
                <a:cs typeface="Times New Roman,Bold"/>
              </a:rPr>
              <a:t>основного общего </a:t>
            </a:r>
            <a:r>
              <a:rPr lang="ru-RU" dirty="0" smtClean="0">
                <a:latin typeface="Times New Roman"/>
                <a:ea typeface="Times New Roman"/>
                <a:cs typeface="Times New Roman,Bold"/>
              </a:rPr>
              <a:t>образования) 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11104880" cy="413555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,Bold"/>
              </a:rPr>
              <a:t>1. Общие положения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1.1. Учебный  план  разработан   на основе следующих нормативно-правовых документов: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u="sng" dirty="0">
                <a:latin typeface="Times New Roman"/>
                <a:ea typeface="Times New Roman"/>
                <a:cs typeface="Times New Roman"/>
              </a:rPr>
              <a:t>Законы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:</a:t>
            </a:r>
            <a:endParaRPr lang="ru-RU" sz="1800" dirty="0"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-Федеральный Закон от 29.12. 2012 № 273-ФЗ «Об образовании в Российской Федерации»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(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ред. от 07.10.2022г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.);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lang="ru-RU" sz="1800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 сентября 2022 г. № 371-ФЗ “О внесении изменений в Федеральный закон «Об образовании в Российской Федерации» и статью 1 Федерального закона «Об обязательных требованиях в Российской Федерации»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Областной закон от 14.11.2013 № 26-ЗС «Об образовании в Ростовской области» (с изменениями от 24 января 2023г.). 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34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40" y="48260"/>
            <a:ext cx="8976259" cy="1030539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i="1" u="sng" dirty="0"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lang="ru-RU" sz="3200" i="1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143000"/>
            <a:ext cx="10952480" cy="830997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Российской Федерации от 16.11.2022 № 993 "Об утверждении федеральной образовательной программы основного общего образования" (Зарегистрирован 22.12.2022 № 71764).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2362200"/>
            <a:ext cx="8305800" cy="394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u="sng" kern="1800" dirty="0" smtClean="0">
                <a:effectLst/>
                <a:latin typeface="Times New Roman"/>
                <a:ea typeface="Times New Roman"/>
                <a:cs typeface="Times New Roman"/>
              </a:rPr>
              <a:t>Постановления</a:t>
            </a:r>
            <a:r>
              <a:rPr lang="ru-RU" b="1" i="1" kern="1800" dirty="0" smtClean="0">
                <a:effectLst/>
                <a:latin typeface="Times New Roman"/>
                <a:ea typeface="Times New Roman"/>
                <a:cs typeface="Times New Roman"/>
              </a:rPr>
              <a:t>:</a:t>
            </a:r>
            <a:endParaRPr lang="ru-RU" sz="1600" dirty="0"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Постановление Главного государственного санитарного врача Российской Федерации от 28.01.2021 № 2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/>
                <a:ea typeface="Calibri"/>
                <a:cs typeface="Times New Roman"/>
              </a:rPr>
              <a:t>«Об утверждении санитарных правил и норм СанПиН 1.2.3685-21 "Гигиенические нормативы и требования к обеспечению безопасности и (или) безвредности для человека факторов среды обитания«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</a:rPr>
              <a:t>- </a:t>
            </a:r>
            <a:r>
              <a:rPr lang="ru-RU" sz="1600" dirty="0">
                <a:latin typeface="Times New Roman"/>
                <a:ea typeface="Times New Roman"/>
                <a:hlinkClick r:id="rId2"/>
              </a:rPr>
              <a:t>Постановление Главного государственного санитарного врача Российской Федерации от 28.09.2020 № 28 "Об утверждении санитарных правил СП 2.4. 3648-20 "Санитарно-эпидемиологические требования к организациям воспитания и обучения, отдыха и оздоровления детей и молодежи"(Зарегистрирован 18.12.2020 № 61573)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Постановление Правительства Ростовской области от 15.11.2012 г. № 1018 «Об утверждении концепции духовно-нравственного и патриотического воспитания обучающихся в образовательных учреждениях Ростовской области с кадетским и казачьим компонентом». 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508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41" y="48260"/>
            <a:ext cx="8211820" cy="90159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i="1" u="sng" dirty="0">
                <a:latin typeface="Times New Roman"/>
                <a:ea typeface="Times New Roman"/>
                <a:cs typeface="Times New Roman"/>
              </a:rPr>
              <a:t>Приказы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762000"/>
            <a:ext cx="11257280" cy="5071196"/>
          </a:xfrm>
        </p:spPr>
        <p:txBody>
          <a:bodyPr/>
          <a:lstStyle/>
          <a:p>
            <a:pPr marL="342900" indent="-3429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Приказ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Министерства Просвещения Российской Федерации от 31.05.2021г. №287 «Об утверждении федерального государственного образовательного стандарта основного общего образования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Приказ </a:t>
            </a:r>
            <a:r>
              <a:rPr lang="ru-RU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 от 22.03.2021 № 115 «Об утверждении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Порядка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организации и осуществления образовательной деятельности по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основным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общеобразовательным программам - образовательным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программам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начального общего, основного общего и среднего общего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образования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Приказ </a:t>
            </a:r>
            <a:r>
              <a:rPr lang="ru-RU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 от 02.08.2022 № 653 «Об утверждении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федерального перечня электронных образовательных ресурсов, допущенных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 использованию при реализации имеющих государственную аккредитацию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образовательных программ начального общего, основного общего, среднего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общего образования» (Зарегистрировано в Минюсте России 29.08.2022 №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69822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1600" dirty="0">
                <a:latin typeface="Times New Roman"/>
                <a:ea typeface="Times New Roman"/>
                <a:cs typeface="Times New Roman"/>
                <a:hlinkClick r:id="rId2"/>
              </a:rPr>
              <a:t>Приказ Министерства науки и высшего образования Российской Федерации, Министерства просвещения Российской Федерации от 05.08.2020 № 882/391 "Об организации и осуществлении образовательной деятельности при сетевой форме реализации образовательных программ" (Зарегистрирован 10.09.2020 № 59764)</a:t>
            </a:r>
            <a:endParaRPr lang="ru-RU" sz="16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05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1" y="838200"/>
            <a:ext cx="11485880" cy="3050579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 Приказ </a:t>
            </a:r>
            <a:r>
              <a:rPr lang="ru-RU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Минпросвещения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 от 21.09.2022 N 858 «Об утверждении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федерального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перечня учебников, допущенных к использованию при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реализации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имеющих государственную аккредитацию образовательных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программ начального общего, основного общего, среднего общего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образования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организациями, осуществляющими образовательную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деятельность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и установления предельного срока использования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исключенных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учебников».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Приказ </a:t>
            </a:r>
            <a:r>
              <a:rPr lang="ru-RU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Минобрнауки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 от 9 июня 2016 г. № 699 «Об утверждении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перечня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организаций, осуществляющих выпуск учебных пособий, которые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допускаются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 использованию при реализации имеющих государственную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аккредитацию образовательных программ начального общего, основного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общего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среднего общего образования».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531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41" y="48260"/>
            <a:ext cx="8211820" cy="307777"/>
          </a:xfrm>
        </p:spPr>
        <p:txBody>
          <a:bodyPr/>
          <a:lstStyle/>
          <a:p>
            <a:r>
              <a:rPr lang="ru-RU" dirty="0" smtClean="0"/>
              <a:t>Приказы: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1" y="609600"/>
            <a:ext cx="11562080" cy="733854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-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Приказ </a:t>
            </a:r>
            <a:r>
              <a:rPr lang="ru-RU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 от 02.08.2022 № 653 «Об утверждении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федерального перечня электронных образовательных ресурсов, допущенных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 использованию при реализации имеющих государственную аккредитацию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образовательных программ начального общего, основного общего, среднего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общего образования» (Зарегистрировано в Минюсте России 29.08.2022 №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69822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600" dirty="0" smtClean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hlinkClick r:id="rId2"/>
              </a:rPr>
              <a:t>Приказ </a:t>
            </a:r>
            <a:r>
              <a:rPr lang="ru-RU" sz="1600" dirty="0" err="1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hlinkClick r:id="rId2"/>
              </a:rPr>
              <a:t>Минобрнауки</a:t>
            </a:r>
            <a:r>
              <a:rPr lang="ru-RU" sz="1600" dirty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hlinkClick r:id="rId2"/>
              </a:rPr>
              <a:t> от 23 августа 2017 г. № 816 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</a:t>
            </a:r>
            <a:r>
              <a:rPr lang="ru-RU" sz="1600" dirty="0" smtClean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hlinkClick r:id="rId2"/>
              </a:rPr>
              <a:t>»</a:t>
            </a:r>
            <a:endParaRPr lang="ru-RU" sz="1600" dirty="0" smtClean="0">
              <a:solidFill>
                <a:srgbClr val="0563C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563C1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1600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Приказ </a:t>
            </a:r>
            <a:r>
              <a:rPr lang="ru-RU" sz="16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Министерства просвещения РФ от 5 октября 2020 г. № 546 «Об утверждении Порядка заполнения, учета и выдачи аттестатов об основном общем и среднем общем образовании и их дубликатов»;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i="1" u="sng" dirty="0" smtClean="0">
                <a:latin typeface="Times New Roman"/>
                <a:ea typeface="Times New Roman"/>
                <a:cs typeface="Times New Roman"/>
              </a:rPr>
              <a:t>Письма и рекомендации: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Рекомендации </a:t>
            </a:r>
            <a:r>
              <a:rPr lang="ru-RU" sz="1600" dirty="0" err="1">
                <a:latin typeface="Times New Roman"/>
                <a:ea typeface="Times New Roman"/>
              </a:rPr>
              <a:t>Минпросвещения</a:t>
            </a:r>
            <a:r>
              <a:rPr lang="ru-RU" sz="1600" dirty="0">
                <a:latin typeface="Times New Roman"/>
                <a:ea typeface="Times New Roman"/>
              </a:rPr>
              <a:t> России и </a:t>
            </a:r>
            <a:r>
              <a:rPr lang="ru-RU" sz="1600" dirty="0" err="1">
                <a:latin typeface="Times New Roman"/>
                <a:ea typeface="Times New Roman"/>
              </a:rPr>
              <a:t>Рособрнадзора</a:t>
            </a:r>
            <a:r>
              <a:rPr lang="ru-RU" sz="1600" dirty="0">
                <a:latin typeface="Times New Roman"/>
                <a:ea typeface="Times New Roman"/>
              </a:rPr>
              <a:t> по основным подходам к формированию графика оценочных </a:t>
            </a:r>
            <a:r>
              <a:rPr lang="ru-RU" sz="1600" dirty="0" smtClean="0">
                <a:latin typeface="Times New Roman"/>
                <a:ea typeface="Times New Roman"/>
              </a:rPr>
              <a:t>процедур</a:t>
            </a: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(от </a:t>
            </a:r>
            <a:r>
              <a:rPr lang="ru-RU" sz="1600" dirty="0">
                <a:latin typeface="Times New Roman"/>
                <a:ea typeface="Times New Roman"/>
              </a:rPr>
              <a:t>06.08.2021 № СК-228/03, № 01.169/08-01).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b="1" i="1" u="sng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i="1" u="sng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1400" b="1" u="sng" dirty="0">
                <a:latin typeface="Times New Roman"/>
                <a:ea typeface="Times New Roman"/>
                <a:cs typeface="Times New Roman"/>
              </a:rPr>
              <a:t>Нормативно-правовые документы регионального уровня</a:t>
            </a:r>
            <a:r>
              <a:rPr lang="ru-RU" sz="1400" b="1" u="sng" dirty="0" smtClean="0">
                <a:latin typeface="Times New Roman"/>
                <a:ea typeface="Times New Roman"/>
                <a:cs typeface="Times New Roman"/>
              </a:rPr>
              <a:t>:</a:t>
            </a:r>
            <a:endParaRPr lang="ru-RU" sz="1400" dirty="0">
              <a:ea typeface="Calibri"/>
              <a:cs typeface="Times New Roman"/>
            </a:endParaRPr>
          </a:p>
          <a:p>
            <a:pPr marR="152400">
              <a:lnSpc>
                <a:spcPct val="10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Письмо Министерства общего и профессионального образования Ростовской области от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20.05.2023г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. №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24/2.2-8923 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«О направлении рекомендаций по составлению регионального учебного плана образовательных организаций, реализующих основные образовательные программы начального общего, основного общего, среднего общего образования, расположенных на территории Ростовской области, на 2022-2023 учебный год».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010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41" y="48260"/>
            <a:ext cx="8211820" cy="307777"/>
          </a:xfrm>
        </p:spPr>
        <p:txBody>
          <a:bodyPr/>
          <a:lstStyle/>
          <a:p>
            <a:r>
              <a:rPr lang="ru-RU" dirty="0" smtClean="0"/>
              <a:t>Письма: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33400"/>
            <a:ext cx="11257280" cy="5860066"/>
          </a:xfrm>
        </p:spPr>
        <p:txBody>
          <a:bodyPr/>
          <a:lstStyle/>
          <a:p>
            <a:pPr marR="1270" lvl="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-письмо </a:t>
            </a:r>
            <a:r>
              <a:rPr lang="ru-RU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России от 19.01.2018 № 08-96 «О методических рекомендациях для органов исполнительной власти субъектов Российской Федерации по совершенствованию процесса реализации комплексного учебного курса «Основы религиозных культур и светской этики» и предметной области «Основы </a:t>
            </a:r>
            <a:r>
              <a:rPr lang="ru-RU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духовнонравственной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культуры народов России»; </a:t>
            </a:r>
            <a:endParaRPr lang="ru-RU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R="1270" lvl="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</a:pPr>
            <a:endParaRPr lang="ru-RU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L="342900" marR="1270" lvl="0" indent="-34290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письмо </a:t>
            </a:r>
            <a:r>
              <a:rPr lang="ru-RU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Рособрнадзора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от 20.06.2018 </a:t>
            </a:r>
            <a:r>
              <a:rPr lang="en-US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N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05-192 «О реализации прав на изучение родных языков из числа языков народов РФ в общеобразовательных организациях» </a:t>
            </a:r>
            <a:endParaRPr lang="ru-RU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L="342900" marR="1270" lvl="0" indent="-34290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  <a:buFontTx/>
              <a:buChar char="-"/>
            </a:pPr>
            <a:endParaRPr lang="ru-RU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L="342900" marR="1270" lvl="0" indent="-34290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письмо </a:t>
            </a:r>
            <a:r>
              <a:rPr lang="ru-RU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Минпросвещения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России от 20.12.2018 </a:t>
            </a:r>
            <a:r>
              <a:rPr lang="en-US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N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 03-510 "О направлении информации" (вместе с "Рекомендациями по применению норм законодательства в части обеспечения возможности получения образования на родных языках из числа языков народов Российской Федерации, изучения государственных языков республик Российской Федерации, родных языков из числа языков народов Российской Федерации, в том числе русского как родного"); </a:t>
            </a:r>
            <a:endParaRPr lang="ru-RU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L="342900" marR="1270" lvl="0" indent="-342900" algn="just" fontAlgn="base">
              <a:lnSpc>
                <a:spcPct val="111000"/>
              </a:lnSpc>
              <a:spcAft>
                <a:spcPts val="170"/>
              </a:spcAft>
              <a:buClr>
                <a:srgbClr val="000000"/>
              </a:buClr>
              <a:buSzPts val="1200"/>
              <a:buFontTx/>
              <a:buChar char="-"/>
            </a:pPr>
            <a:endParaRPr lang="ru-RU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-письмо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Минпросвещения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России от 26.02.2021 № 03-205 «Методические рекомендации по обеспечению возможности освоения основных образовательных программ обучающимися 5–11 классов по индивидуальному учебному плану».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300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1462</Words>
  <Application>Microsoft Office PowerPoint</Application>
  <PresentationFormat>Произвольный</PresentationFormat>
  <Paragraphs>334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1_Office Theme</vt:lpstr>
      <vt:lpstr>Презентация PowerPoint</vt:lpstr>
      <vt:lpstr>ЕДИНОЕ ОБРАЗОВАТЕЛЬНОЕ ПРОСТРАНСТВО</vt:lpstr>
      <vt:lpstr>ФЕДЕРАЛЬНЫЕ ОБРАЗОВАТЕЛЬНЫЕ ПРОГРАММЫ (ФОПы)</vt:lpstr>
      <vt:lpstr>  ПОЯСНИТЕЛЬНАЯ ЗАПИСКА к учебному плану  на 2023-2024 учебный год (уровень основного общего образования)  </vt:lpstr>
      <vt:lpstr>Программы: </vt:lpstr>
      <vt:lpstr>Приказы: </vt:lpstr>
      <vt:lpstr>Презентация PowerPoint</vt:lpstr>
      <vt:lpstr>Приказы:</vt:lpstr>
      <vt:lpstr>Письма:</vt:lpstr>
      <vt:lpstr>Школьные документы:</vt:lpstr>
      <vt:lpstr>Организационный раздел ФОП основного общего образования. Учебный план.</vt:lpstr>
      <vt:lpstr>Федеральный учебный план (выдержка) основного общего образования, 5-дневная учебная неделя</vt:lpstr>
      <vt:lpstr>Учебный план основного общего образования, 5-дневная учебная неделя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User-090</dc:creator>
  <cp:lastModifiedBy>Вячеслав Сердюченко</cp:lastModifiedBy>
  <cp:revision>14</cp:revision>
  <dcterms:created xsi:type="dcterms:W3CDTF">2023-06-04T10:04:05Z</dcterms:created>
  <dcterms:modified xsi:type="dcterms:W3CDTF">2023-06-06T18:14:37Z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2023-01-30T00:00:00Z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2023-06-04T00:00:00Z</vt:filetime>
  </property>
</Properties>
</file>